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817" r:id="rId5"/>
  </p:sldMasterIdLst>
  <p:notesMasterIdLst>
    <p:notesMasterId r:id="rId15"/>
  </p:notesMasterIdLst>
  <p:handoutMasterIdLst>
    <p:handoutMasterId r:id="rId16"/>
  </p:handoutMasterIdLst>
  <p:sldIdLst>
    <p:sldId id="380" r:id="rId6"/>
    <p:sldId id="367" r:id="rId7"/>
    <p:sldId id="372" r:id="rId8"/>
    <p:sldId id="399" r:id="rId9"/>
    <p:sldId id="368" r:id="rId10"/>
    <p:sldId id="401" r:id="rId11"/>
    <p:sldId id="371" r:id="rId12"/>
    <p:sldId id="362" r:id="rId13"/>
    <p:sldId id="43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orient="horz" pos="3768" userDrawn="1">
          <p15:clr>
            <a:srgbClr val="A4A3A4"/>
          </p15:clr>
        </p15:guide>
        <p15:guide id="3" orient="horz" pos="1315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2112" userDrawn="1">
          <p15:clr>
            <a:srgbClr val="A4A3A4"/>
          </p15:clr>
        </p15:guide>
        <p15:guide id="6" pos="2400" userDrawn="1">
          <p15:clr>
            <a:srgbClr val="A4A3A4"/>
          </p15:clr>
        </p15:guide>
        <p15:guide id="7" pos="6024" userDrawn="1">
          <p15:clr>
            <a:srgbClr val="A4A3A4"/>
          </p15:clr>
        </p15:guide>
        <p15:guide id="8" pos="5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Lagomarsino" initials="GL" lastIdx="102" clrIdx="0"/>
  <p:cmAuthor id="2" name="Lane Goodman" initials="LG" lastIdx="5" clrIdx="1"/>
  <p:cmAuthor id="3" name="Leif Redmond" initials="LR" lastIdx="1" clrIdx="2"/>
  <p:cmAuthor id="4" name="Author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EED"/>
    <a:srgbClr val="00A6B6"/>
    <a:srgbClr val="313233"/>
    <a:srgbClr val="05458F"/>
    <a:srgbClr val="572181"/>
    <a:srgbClr val="F6F7FA"/>
    <a:srgbClr val="E02C0E"/>
    <a:srgbClr val="B6E6EC"/>
    <a:srgbClr val="89DFE3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0" autoAdjust="0"/>
    <p:restoredTop sz="95666" autoAdjust="0"/>
  </p:normalViewPr>
  <p:slideViewPr>
    <p:cSldViewPr snapToGrid="0" showGuides="1">
      <p:cViewPr varScale="1">
        <p:scale>
          <a:sx n="103" d="100"/>
          <a:sy n="103" d="100"/>
        </p:scale>
        <p:origin x="1200" y="176"/>
      </p:cViewPr>
      <p:guideLst>
        <p:guide orient="horz" pos="2400"/>
        <p:guide orient="horz" pos="3768"/>
        <p:guide orient="horz" pos="1315"/>
        <p:guide orient="horz" pos="1008"/>
        <p:guide orient="horz" pos="2112"/>
        <p:guide pos="2400"/>
        <p:guide pos="6024"/>
        <p:guide pos="5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notesViewPr>
    <p:cSldViewPr snapToGrid="0">
      <p:cViewPr varScale="1">
        <p:scale>
          <a:sx n="62" d="100"/>
          <a:sy n="62" d="100"/>
        </p:scale>
        <p:origin x="22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E-EA44-9174-5BD5C49B0F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E-EA44-9174-5BD5C49B0F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E-EA44-9174-5BD5C49B0F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Year 4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E-EA44-9174-5BD5C49B0F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Year 5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EA44-9174-5BD5C49B0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243160"/>
        <c:axId val="541244472"/>
      </c:barChart>
      <c:catAx>
        <c:axId val="541243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1244472"/>
        <c:crosses val="autoZero"/>
        <c:auto val="1"/>
        <c:lblAlgn val="ctr"/>
        <c:lblOffset val="100"/>
        <c:noMultiLvlLbl val="0"/>
      </c:catAx>
      <c:valAx>
        <c:axId val="541244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124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19393-FE5A-F643-B9B9-954F699DE54F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C75122-63BD-514E-9DC2-509C4772FE48}">
      <dgm:prSet phldrT="[Text]"/>
      <dgm:spPr/>
      <dgm:t>
        <a:bodyPr/>
        <a:lstStyle/>
        <a:p>
          <a:r>
            <a:rPr lang="en-US" dirty="0"/>
            <a:t>Total cost of MMS implementation plan, </a:t>
          </a:r>
        </a:p>
        <a:p>
          <a:r>
            <a:rPr lang="en-US" dirty="0"/>
            <a:t>by year</a:t>
          </a:r>
        </a:p>
      </dgm:t>
    </dgm:pt>
    <dgm:pt modelId="{ACCB2739-3A52-2041-8B81-0908557DC190}" type="parTrans" cxnId="{4404AF3C-07B2-6D45-8B94-2DF68B401F38}">
      <dgm:prSet/>
      <dgm:spPr/>
      <dgm:t>
        <a:bodyPr/>
        <a:lstStyle/>
        <a:p>
          <a:endParaRPr lang="en-US"/>
        </a:p>
      </dgm:t>
    </dgm:pt>
    <dgm:pt modelId="{D6877266-2AAF-4444-B043-8D5287F6B4F6}" type="sibTrans" cxnId="{4404AF3C-07B2-6D45-8B94-2DF68B401F38}">
      <dgm:prSet/>
      <dgm:spPr/>
      <dgm:t>
        <a:bodyPr/>
        <a:lstStyle/>
        <a:p>
          <a:endParaRPr lang="en-US"/>
        </a:p>
      </dgm:t>
    </dgm:pt>
    <dgm:pt modelId="{D46E33C2-1033-8042-8630-0788C9BD6743}">
      <dgm:prSet phldrT="[Text]" custT="1"/>
      <dgm:spPr/>
      <dgm:t>
        <a:bodyPr/>
        <a:lstStyle/>
        <a:p>
          <a:r>
            <a:rPr lang="en-US" sz="3200" dirty="0"/>
            <a:t>By type of cost</a:t>
          </a:r>
        </a:p>
      </dgm:t>
    </dgm:pt>
    <dgm:pt modelId="{762340B0-EA0B-584F-8888-B8CFD9E40425}" type="parTrans" cxnId="{5763A5D2-A7F2-A241-AF92-513909BDD07B}">
      <dgm:prSet/>
      <dgm:spPr/>
      <dgm:t>
        <a:bodyPr/>
        <a:lstStyle/>
        <a:p>
          <a:endParaRPr lang="en-US"/>
        </a:p>
      </dgm:t>
    </dgm:pt>
    <dgm:pt modelId="{2CB47740-485B-C941-9AB0-CD2B9D4C2086}" type="sibTrans" cxnId="{5763A5D2-A7F2-A241-AF92-513909BDD07B}">
      <dgm:prSet/>
      <dgm:spPr/>
      <dgm:t>
        <a:bodyPr/>
        <a:lstStyle/>
        <a:p>
          <a:endParaRPr lang="en-US"/>
        </a:p>
      </dgm:t>
    </dgm:pt>
    <dgm:pt modelId="{D8BCBFCF-792D-C545-8808-2B6D4EB5A61E}">
      <dgm:prSet phldrT="[Text]"/>
      <dgm:spPr/>
      <dgm:t>
        <a:bodyPr/>
        <a:lstStyle/>
        <a:p>
          <a:r>
            <a:rPr lang="en-US" dirty="0"/>
            <a:t>Cost per pregnant woman reached, by year </a:t>
          </a:r>
        </a:p>
      </dgm:t>
    </dgm:pt>
    <dgm:pt modelId="{0E379396-6DCD-9247-BE52-2D857F077B72}" type="parTrans" cxnId="{75E7CAE4-2C9B-AA4A-9DEE-A3A33C9B3A63}">
      <dgm:prSet/>
      <dgm:spPr/>
      <dgm:t>
        <a:bodyPr/>
        <a:lstStyle/>
        <a:p>
          <a:endParaRPr lang="en-US"/>
        </a:p>
      </dgm:t>
    </dgm:pt>
    <dgm:pt modelId="{693651B0-8C5D-0642-B4F5-626F02963974}" type="sibTrans" cxnId="{75E7CAE4-2C9B-AA4A-9DEE-A3A33C9B3A63}">
      <dgm:prSet/>
      <dgm:spPr/>
      <dgm:t>
        <a:bodyPr/>
        <a:lstStyle/>
        <a:p>
          <a:endParaRPr lang="en-US"/>
        </a:p>
      </dgm:t>
    </dgm:pt>
    <dgm:pt modelId="{D88127BC-360C-8140-B09D-D36B9A278505}">
      <dgm:prSet phldrT="[Text]" custT="1"/>
      <dgm:spPr/>
      <dgm:t>
        <a:bodyPr/>
        <a:lstStyle/>
        <a:p>
          <a:r>
            <a:rPr lang="en-US" sz="3200" dirty="0"/>
            <a:t>By cost category</a:t>
          </a:r>
        </a:p>
      </dgm:t>
    </dgm:pt>
    <dgm:pt modelId="{67FF843C-2F83-2E48-A59B-F42722F8D422}" type="parTrans" cxnId="{47BB4F03-3EBD-5342-AF91-6F511F5814C6}">
      <dgm:prSet/>
      <dgm:spPr/>
      <dgm:t>
        <a:bodyPr/>
        <a:lstStyle/>
        <a:p>
          <a:endParaRPr lang="en-US"/>
        </a:p>
      </dgm:t>
    </dgm:pt>
    <dgm:pt modelId="{0DDAF165-DB27-B84F-BE15-9D79A1E79C03}" type="sibTrans" cxnId="{47BB4F03-3EBD-5342-AF91-6F511F5814C6}">
      <dgm:prSet/>
      <dgm:spPr/>
      <dgm:t>
        <a:bodyPr/>
        <a:lstStyle/>
        <a:p>
          <a:endParaRPr lang="en-US"/>
        </a:p>
      </dgm:t>
    </dgm:pt>
    <dgm:pt modelId="{08D8FCF9-C413-3243-827A-C66CA8128AEA}" type="pres">
      <dgm:prSet presAssocID="{58719393-FE5A-F643-B9B9-954F699DE5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C4DC6A-D465-6D49-BDD0-FFA900CCD8BE}" type="pres">
      <dgm:prSet presAssocID="{57C75122-63BD-514E-9DC2-509C4772FE48}" presName="vertOne" presStyleCnt="0"/>
      <dgm:spPr/>
    </dgm:pt>
    <dgm:pt modelId="{4F5E8C55-DAF7-DD44-9AED-9C55D6317EFB}" type="pres">
      <dgm:prSet presAssocID="{57C75122-63BD-514E-9DC2-509C4772FE48}" presName="txOne" presStyleLbl="node0" presStyleIdx="0" presStyleCnt="2">
        <dgm:presLayoutVars>
          <dgm:chPref val="3"/>
        </dgm:presLayoutVars>
      </dgm:prSet>
      <dgm:spPr/>
    </dgm:pt>
    <dgm:pt modelId="{90AF2604-4F73-6443-BA52-1733FB448A3C}" type="pres">
      <dgm:prSet presAssocID="{57C75122-63BD-514E-9DC2-509C4772FE48}" presName="parTransOne" presStyleCnt="0"/>
      <dgm:spPr/>
    </dgm:pt>
    <dgm:pt modelId="{C9E2125B-76DE-EF4C-86DB-96FA944EAA8B}" type="pres">
      <dgm:prSet presAssocID="{57C75122-63BD-514E-9DC2-509C4772FE48}" presName="horzOne" presStyleCnt="0"/>
      <dgm:spPr/>
    </dgm:pt>
    <dgm:pt modelId="{7BBB58ED-96A0-3643-9BCB-DBB6CF9213B2}" type="pres">
      <dgm:prSet presAssocID="{D46E33C2-1033-8042-8630-0788C9BD6743}" presName="vertTwo" presStyleCnt="0"/>
      <dgm:spPr/>
    </dgm:pt>
    <dgm:pt modelId="{730636F3-A43D-D14E-9E8B-0CB733E0E13E}" type="pres">
      <dgm:prSet presAssocID="{D46E33C2-1033-8042-8630-0788C9BD6743}" presName="txTwo" presStyleLbl="node2" presStyleIdx="0" presStyleCnt="2">
        <dgm:presLayoutVars>
          <dgm:chPref val="3"/>
        </dgm:presLayoutVars>
      </dgm:prSet>
      <dgm:spPr/>
    </dgm:pt>
    <dgm:pt modelId="{BC3F1B68-5024-7E43-BF43-A72261EEB313}" type="pres">
      <dgm:prSet presAssocID="{D46E33C2-1033-8042-8630-0788C9BD6743}" presName="horzTwo" presStyleCnt="0"/>
      <dgm:spPr/>
    </dgm:pt>
    <dgm:pt modelId="{38827A54-B296-994B-B98A-3F918818CAE2}" type="pres">
      <dgm:prSet presAssocID="{2CB47740-485B-C941-9AB0-CD2B9D4C2086}" presName="sibSpaceTwo" presStyleCnt="0"/>
      <dgm:spPr/>
    </dgm:pt>
    <dgm:pt modelId="{A898A6C3-622E-A14D-93FE-5F0FD11DC0F1}" type="pres">
      <dgm:prSet presAssocID="{D88127BC-360C-8140-B09D-D36B9A278505}" presName="vertTwo" presStyleCnt="0"/>
      <dgm:spPr/>
    </dgm:pt>
    <dgm:pt modelId="{9586E1ED-0E81-944C-9D39-3F1B8472C22D}" type="pres">
      <dgm:prSet presAssocID="{D88127BC-360C-8140-B09D-D36B9A278505}" presName="txTwo" presStyleLbl="node2" presStyleIdx="1" presStyleCnt="2">
        <dgm:presLayoutVars>
          <dgm:chPref val="3"/>
        </dgm:presLayoutVars>
      </dgm:prSet>
      <dgm:spPr/>
    </dgm:pt>
    <dgm:pt modelId="{6DE3C23D-3AE8-E845-B788-539A4CD5D998}" type="pres">
      <dgm:prSet presAssocID="{D88127BC-360C-8140-B09D-D36B9A278505}" presName="horzTwo" presStyleCnt="0"/>
      <dgm:spPr/>
    </dgm:pt>
    <dgm:pt modelId="{7678F54B-18BB-A647-991F-82A8921330D9}" type="pres">
      <dgm:prSet presAssocID="{D6877266-2AAF-4444-B043-8D5287F6B4F6}" presName="sibSpaceOne" presStyleCnt="0"/>
      <dgm:spPr/>
    </dgm:pt>
    <dgm:pt modelId="{7A14377E-50B8-BB4B-9A68-062C1A7436EA}" type="pres">
      <dgm:prSet presAssocID="{D8BCBFCF-792D-C545-8808-2B6D4EB5A61E}" presName="vertOne" presStyleCnt="0"/>
      <dgm:spPr/>
    </dgm:pt>
    <dgm:pt modelId="{5CE9F1D3-E33A-2442-BAE2-22BBE25E42D7}" type="pres">
      <dgm:prSet presAssocID="{D8BCBFCF-792D-C545-8808-2B6D4EB5A61E}" presName="txOne" presStyleLbl="node0" presStyleIdx="1" presStyleCnt="2">
        <dgm:presLayoutVars>
          <dgm:chPref val="3"/>
        </dgm:presLayoutVars>
      </dgm:prSet>
      <dgm:spPr/>
    </dgm:pt>
    <dgm:pt modelId="{FE479A53-4310-ED4D-BF69-EAF9889FB2AC}" type="pres">
      <dgm:prSet presAssocID="{D8BCBFCF-792D-C545-8808-2B6D4EB5A61E}" presName="horzOne" presStyleCnt="0"/>
      <dgm:spPr/>
    </dgm:pt>
  </dgm:ptLst>
  <dgm:cxnLst>
    <dgm:cxn modelId="{47BB4F03-3EBD-5342-AF91-6F511F5814C6}" srcId="{57C75122-63BD-514E-9DC2-509C4772FE48}" destId="{D88127BC-360C-8140-B09D-D36B9A278505}" srcOrd="1" destOrd="0" parTransId="{67FF843C-2F83-2E48-A59B-F42722F8D422}" sibTransId="{0DDAF165-DB27-B84F-BE15-9D79A1E79C03}"/>
    <dgm:cxn modelId="{4404AF3C-07B2-6D45-8B94-2DF68B401F38}" srcId="{58719393-FE5A-F643-B9B9-954F699DE54F}" destId="{57C75122-63BD-514E-9DC2-509C4772FE48}" srcOrd="0" destOrd="0" parTransId="{ACCB2739-3A52-2041-8B81-0908557DC190}" sibTransId="{D6877266-2AAF-4444-B043-8D5287F6B4F6}"/>
    <dgm:cxn modelId="{A924C8A8-572D-B34F-88D3-B4EF8D3585FF}" type="presOf" srcId="{58719393-FE5A-F643-B9B9-954F699DE54F}" destId="{08D8FCF9-C413-3243-827A-C66CA8128AEA}" srcOrd="0" destOrd="0" presId="urn:microsoft.com/office/officeart/2005/8/layout/hierarchy4"/>
    <dgm:cxn modelId="{B9C6FCAD-FB42-084D-880F-A5B882167C67}" type="presOf" srcId="{57C75122-63BD-514E-9DC2-509C4772FE48}" destId="{4F5E8C55-DAF7-DD44-9AED-9C55D6317EFB}" srcOrd="0" destOrd="0" presId="urn:microsoft.com/office/officeart/2005/8/layout/hierarchy4"/>
    <dgm:cxn modelId="{61DACDBA-B145-904A-B772-42570BA5C3D8}" type="presOf" srcId="{D88127BC-360C-8140-B09D-D36B9A278505}" destId="{9586E1ED-0E81-944C-9D39-3F1B8472C22D}" srcOrd="0" destOrd="0" presId="urn:microsoft.com/office/officeart/2005/8/layout/hierarchy4"/>
    <dgm:cxn modelId="{5763A5D2-A7F2-A241-AF92-513909BDD07B}" srcId="{57C75122-63BD-514E-9DC2-509C4772FE48}" destId="{D46E33C2-1033-8042-8630-0788C9BD6743}" srcOrd="0" destOrd="0" parTransId="{762340B0-EA0B-584F-8888-B8CFD9E40425}" sibTransId="{2CB47740-485B-C941-9AB0-CD2B9D4C2086}"/>
    <dgm:cxn modelId="{75E7CAE4-2C9B-AA4A-9DEE-A3A33C9B3A63}" srcId="{58719393-FE5A-F643-B9B9-954F699DE54F}" destId="{D8BCBFCF-792D-C545-8808-2B6D4EB5A61E}" srcOrd="1" destOrd="0" parTransId="{0E379396-6DCD-9247-BE52-2D857F077B72}" sibTransId="{693651B0-8C5D-0642-B4F5-626F02963974}"/>
    <dgm:cxn modelId="{29F926F0-7363-824E-8257-FEF4ADF10C8E}" type="presOf" srcId="{D8BCBFCF-792D-C545-8808-2B6D4EB5A61E}" destId="{5CE9F1D3-E33A-2442-BAE2-22BBE25E42D7}" srcOrd="0" destOrd="0" presId="urn:microsoft.com/office/officeart/2005/8/layout/hierarchy4"/>
    <dgm:cxn modelId="{0C8CE3FE-4698-CE4A-9C99-25111FD2EBA3}" type="presOf" srcId="{D46E33C2-1033-8042-8630-0788C9BD6743}" destId="{730636F3-A43D-D14E-9E8B-0CB733E0E13E}" srcOrd="0" destOrd="0" presId="urn:microsoft.com/office/officeart/2005/8/layout/hierarchy4"/>
    <dgm:cxn modelId="{BFE3D133-3C88-724F-844B-3ADE0783E3A5}" type="presParOf" srcId="{08D8FCF9-C413-3243-827A-C66CA8128AEA}" destId="{7BC4DC6A-D465-6D49-BDD0-FFA900CCD8BE}" srcOrd="0" destOrd="0" presId="urn:microsoft.com/office/officeart/2005/8/layout/hierarchy4"/>
    <dgm:cxn modelId="{2C35FDC7-A88E-094A-90AF-19A6CA38FB96}" type="presParOf" srcId="{7BC4DC6A-D465-6D49-BDD0-FFA900CCD8BE}" destId="{4F5E8C55-DAF7-DD44-9AED-9C55D6317EFB}" srcOrd="0" destOrd="0" presId="urn:microsoft.com/office/officeart/2005/8/layout/hierarchy4"/>
    <dgm:cxn modelId="{6E8AD773-C711-9F4E-978B-4A68367631C6}" type="presParOf" srcId="{7BC4DC6A-D465-6D49-BDD0-FFA900CCD8BE}" destId="{90AF2604-4F73-6443-BA52-1733FB448A3C}" srcOrd="1" destOrd="0" presId="urn:microsoft.com/office/officeart/2005/8/layout/hierarchy4"/>
    <dgm:cxn modelId="{6562BDB0-2359-6E44-837C-BD5FE9E3A7C3}" type="presParOf" srcId="{7BC4DC6A-D465-6D49-BDD0-FFA900CCD8BE}" destId="{C9E2125B-76DE-EF4C-86DB-96FA944EAA8B}" srcOrd="2" destOrd="0" presId="urn:microsoft.com/office/officeart/2005/8/layout/hierarchy4"/>
    <dgm:cxn modelId="{A78D8293-E7A2-4140-BED6-ECD951E1991D}" type="presParOf" srcId="{C9E2125B-76DE-EF4C-86DB-96FA944EAA8B}" destId="{7BBB58ED-96A0-3643-9BCB-DBB6CF9213B2}" srcOrd="0" destOrd="0" presId="urn:microsoft.com/office/officeart/2005/8/layout/hierarchy4"/>
    <dgm:cxn modelId="{13688418-1AF6-964D-9D27-8A6124FCFF79}" type="presParOf" srcId="{7BBB58ED-96A0-3643-9BCB-DBB6CF9213B2}" destId="{730636F3-A43D-D14E-9E8B-0CB733E0E13E}" srcOrd="0" destOrd="0" presId="urn:microsoft.com/office/officeart/2005/8/layout/hierarchy4"/>
    <dgm:cxn modelId="{9AE63C20-880A-6542-9487-19141F508792}" type="presParOf" srcId="{7BBB58ED-96A0-3643-9BCB-DBB6CF9213B2}" destId="{BC3F1B68-5024-7E43-BF43-A72261EEB313}" srcOrd="1" destOrd="0" presId="urn:microsoft.com/office/officeart/2005/8/layout/hierarchy4"/>
    <dgm:cxn modelId="{A57A5942-2DB7-F540-A72E-78FD6F684E32}" type="presParOf" srcId="{C9E2125B-76DE-EF4C-86DB-96FA944EAA8B}" destId="{38827A54-B296-994B-B98A-3F918818CAE2}" srcOrd="1" destOrd="0" presId="urn:microsoft.com/office/officeart/2005/8/layout/hierarchy4"/>
    <dgm:cxn modelId="{01773751-5680-C549-9772-DDFF5FAD0ED1}" type="presParOf" srcId="{C9E2125B-76DE-EF4C-86DB-96FA944EAA8B}" destId="{A898A6C3-622E-A14D-93FE-5F0FD11DC0F1}" srcOrd="2" destOrd="0" presId="urn:microsoft.com/office/officeart/2005/8/layout/hierarchy4"/>
    <dgm:cxn modelId="{24F82FDD-E1FE-3E4C-AC96-B053A77AD6CB}" type="presParOf" srcId="{A898A6C3-622E-A14D-93FE-5F0FD11DC0F1}" destId="{9586E1ED-0E81-944C-9D39-3F1B8472C22D}" srcOrd="0" destOrd="0" presId="urn:microsoft.com/office/officeart/2005/8/layout/hierarchy4"/>
    <dgm:cxn modelId="{51F4A4B0-E660-FC41-B314-866D0CF1005D}" type="presParOf" srcId="{A898A6C3-622E-A14D-93FE-5F0FD11DC0F1}" destId="{6DE3C23D-3AE8-E845-B788-539A4CD5D998}" srcOrd="1" destOrd="0" presId="urn:microsoft.com/office/officeart/2005/8/layout/hierarchy4"/>
    <dgm:cxn modelId="{9E97F889-7C17-294B-93FD-FBA753D3AF7A}" type="presParOf" srcId="{08D8FCF9-C413-3243-827A-C66CA8128AEA}" destId="{7678F54B-18BB-A647-991F-82A8921330D9}" srcOrd="1" destOrd="0" presId="urn:microsoft.com/office/officeart/2005/8/layout/hierarchy4"/>
    <dgm:cxn modelId="{490193C2-2981-EE4D-8C02-9C251014C6FD}" type="presParOf" srcId="{08D8FCF9-C413-3243-827A-C66CA8128AEA}" destId="{7A14377E-50B8-BB4B-9A68-062C1A7436EA}" srcOrd="2" destOrd="0" presId="urn:microsoft.com/office/officeart/2005/8/layout/hierarchy4"/>
    <dgm:cxn modelId="{E6839344-3EFA-5D4A-BA65-5AFA7E1B8523}" type="presParOf" srcId="{7A14377E-50B8-BB4B-9A68-062C1A7436EA}" destId="{5CE9F1D3-E33A-2442-BAE2-22BBE25E42D7}" srcOrd="0" destOrd="0" presId="urn:microsoft.com/office/officeart/2005/8/layout/hierarchy4"/>
    <dgm:cxn modelId="{15A08E6A-BA73-8E43-A8F5-283BA5AADDB6}" type="presParOf" srcId="{7A14377E-50B8-BB4B-9A68-062C1A7436EA}" destId="{FE479A53-4310-ED4D-BF69-EAF9889FB2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E8C55-DAF7-DD44-9AED-9C55D6317EFB}">
      <dsp:nvSpPr>
        <dsp:cNvPr id="0" name=""/>
        <dsp:cNvSpPr/>
      </dsp:nvSpPr>
      <dsp:spPr>
        <a:xfrm>
          <a:off x="5973" y="1067"/>
          <a:ext cx="6284475" cy="1424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Total cost of MMS implementation plan,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by year</a:t>
          </a:r>
        </a:p>
      </dsp:txBody>
      <dsp:txXfrm>
        <a:off x="47681" y="42775"/>
        <a:ext cx="6201059" cy="1340594"/>
      </dsp:txXfrm>
    </dsp:sp>
    <dsp:sp modelId="{730636F3-A43D-D14E-9E8B-0CB733E0E13E}">
      <dsp:nvSpPr>
        <dsp:cNvPr id="0" name=""/>
        <dsp:cNvSpPr/>
      </dsp:nvSpPr>
      <dsp:spPr>
        <a:xfrm>
          <a:off x="5973" y="1677447"/>
          <a:ext cx="3015583" cy="1424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By type of cost</a:t>
          </a:r>
        </a:p>
      </dsp:txBody>
      <dsp:txXfrm>
        <a:off x="47681" y="1719155"/>
        <a:ext cx="2932167" cy="1340594"/>
      </dsp:txXfrm>
    </dsp:sp>
    <dsp:sp modelId="{9586E1ED-0E81-944C-9D39-3F1B8472C22D}">
      <dsp:nvSpPr>
        <dsp:cNvPr id="0" name=""/>
        <dsp:cNvSpPr/>
      </dsp:nvSpPr>
      <dsp:spPr>
        <a:xfrm>
          <a:off x="3274865" y="1677447"/>
          <a:ext cx="3015583" cy="1424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By cost category</a:t>
          </a:r>
        </a:p>
      </dsp:txBody>
      <dsp:txXfrm>
        <a:off x="3316573" y="1719155"/>
        <a:ext cx="2932167" cy="1340594"/>
      </dsp:txXfrm>
    </dsp:sp>
    <dsp:sp modelId="{5CE9F1D3-E33A-2442-BAE2-22BBE25E42D7}">
      <dsp:nvSpPr>
        <dsp:cNvPr id="0" name=""/>
        <dsp:cNvSpPr/>
      </dsp:nvSpPr>
      <dsp:spPr>
        <a:xfrm>
          <a:off x="6797067" y="1067"/>
          <a:ext cx="3015583" cy="1424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Cost per pregnant woman reached, by year </a:t>
          </a:r>
        </a:p>
      </dsp:txBody>
      <dsp:txXfrm>
        <a:off x="6838775" y="42775"/>
        <a:ext cx="2932167" cy="1340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BB59-513F-E54C-B12C-3BA18044D57C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A295-9FCA-5844-B61A-98824E5DF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2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AD02-57D3-4A19-A213-271ADE3BA76D}" type="datetimeFigureOut">
              <a:rPr lang="en-US" smtClean="0"/>
              <a:t>8/22/24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97BD-A1F4-4376-852F-E05585FCD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5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536504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209800"/>
            <a:ext cx="83312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rgbClr val="FFFFFF"/>
                </a:solidFill>
                <a:latin typeface="+mn-lt"/>
                <a:cs typeface="Museo Sans 50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3124200"/>
            <a:ext cx="5791200" cy="1447800"/>
          </a:xfrm>
          <a:noFill/>
        </p:spPr>
        <p:txBody>
          <a:bodyPr/>
          <a:lstStyle>
            <a:lvl1pPr marL="0" marR="0" indent="-342891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cs typeface="Museo Slab 300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11200" y="4877477"/>
            <a:ext cx="9753600" cy="304800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57" y="5841981"/>
            <a:ext cx="3121473" cy="750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74EF63-55A6-4F45-9DCF-4DDF1289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188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72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600200"/>
            <a:ext cx="6023550" cy="3697434"/>
          </a:xfrm>
        </p:spPr>
        <p:txBody>
          <a:bodyPr>
            <a:noAutofit/>
          </a:bodyPr>
          <a:lstStyle>
            <a:lvl1pPr marL="457200" indent="-457200">
              <a:buClr>
                <a:srgbClr val="00A6B6"/>
              </a:buClr>
              <a:buSzPct val="125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 marL="800088" indent="-342900">
              <a:buClr>
                <a:srgbClr val="00A6B6"/>
              </a:buClr>
              <a:buSzPct val="125000"/>
              <a:buFont typeface="Wingdings" panose="05000000000000000000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 marL="1257277" indent="-342900">
              <a:buClr>
                <a:srgbClr val="00A6B6"/>
              </a:buClr>
              <a:buSzPct val="125000"/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 marL="1714466" indent="-342900">
              <a:buClr>
                <a:srgbClr val="00A6B6"/>
              </a:buClr>
              <a:buSzPct val="125000"/>
              <a:buFont typeface="Wingdings" panose="05000000000000000000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 marL="2057355" indent="-228600">
              <a:buClr>
                <a:srgbClr val="00A6B6"/>
              </a:buClr>
              <a:buSzPct val="125000"/>
              <a:buFont typeface="Wingdings" panose="05000000000000000000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73082" y="1600200"/>
            <a:ext cx="3769346" cy="3697434"/>
          </a:xfrm>
        </p:spPr>
        <p:txBody>
          <a:bodyPr>
            <a:noAutofit/>
          </a:bodyPr>
          <a:lstStyle>
            <a:lvl1pPr>
              <a:buClr>
                <a:srgbClr val="00A6B6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>
              <a:buClr>
                <a:srgbClr val="00A6B6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>
              <a:buClr>
                <a:srgbClr val="00A6B6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>
              <a:buClr>
                <a:srgbClr val="00A6B6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E4263-DC0A-434C-BBD6-F3976532EDEE}"/>
              </a:ext>
            </a:extLst>
          </p:cNvPr>
          <p:cNvCxnSpPr>
            <a:cxnSpLocks/>
          </p:cNvCxnSpPr>
          <p:nvPr userDrawn="1"/>
        </p:nvCxnSpPr>
        <p:spPr>
          <a:xfrm>
            <a:off x="942957" y="1165761"/>
            <a:ext cx="1029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1128394-0C27-4C4A-B659-BC798BFA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9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7366" y="1600199"/>
            <a:ext cx="3929433" cy="4092031"/>
          </a:xfrm>
          <a:ln w="28575" cmpd="sng">
            <a:solidFill>
              <a:srgbClr val="5B513D">
                <a:alpha val="0"/>
              </a:srgbClr>
            </a:solidFill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8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84800" y="1524000"/>
            <a:ext cx="5857628" cy="4572000"/>
          </a:xfrm>
        </p:spPr>
        <p:txBody>
          <a:bodyPr>
            <a:noAutofit/>
          </a:bodyPr>
          <a:lstStyle>
            <a:lvl1pPr>
              <a:buClr>
                <a:srgbClr val="00A6B6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>
              <a:buClr>
                <a:srgbClr val="00A6B6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>
              <a:buClr>
                <a:srgbClr val="00A6B6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>
              <a:buClr>
                <a:srgbClr val="00A6B6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402E9C-7830-4854-95EF-98A57B21C91B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9ADF9AC-3619-41A8-9B3A-2A49B668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rgbClr val="00A6B6"/>
              </a:buClr>
              <a:buFont typeface="+mj-lt"/>
              <a:buAutoNum type="arabicPeriod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 typeface="+mj-lt"/>
              <a:buAutoNum type="arabicPeriod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 marL="1257269" indent="-342891">
              <a:buClr>
                <a:srgbClr val="00A6B6"/>
              </a:buClr>
              <a:buFont typeface="+mj-lt"/>
              <a:buAutoNum type="arabicPeriod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 marL="1714457" indent="-342891">
              <a:buClr>
                <a:srgbClr val="00A6B6"/>
              </a:buClr>
              <a:buFont typeface="+mj-lt"/>
              <a:buAutoNum type="arabicPeriod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Font typeface="+mj-lt"/>
              <a:buAutoNum type="arabicPeriod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F6F5A7-5B4B-4BDD-94B6-BA9B2825F313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49"/>
            <a:ext cx="10292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43DEBD0-78D9-4ED5-92ED-3135BF0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7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rgbClr val="00A6B6"/>
              </a:buClr>
              <a:buSzPct val="125000"/>
              <a:buFont typeface="Wingdings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 marL="1257269" indent="-342891">
              <a:buClr>
                <a:srgbClr val="00A6B6"/>
              </a:buClr>
              <a:buFont typeface="Wingdings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 marL="1714457" indent="-342891">
              <a:buClr>
                <a:srgbClr val="00A6B6"/>
              </a:buClr>
              <a:buFont typeface="Wingdings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Font typeface="Wingdings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FE847-FA07-46E5-B65D-208EE251890F}"/>
              </a:ext>
            </a:extLst>
          </p:cNvPr>
          <p:cNvCxnSpPr>
            <a:cxnSpLocks/>
          </p:cNvCxnSpPr>
          <p:nvPr userDrawn="1"/>
        </p:nvCxnSpPr>
        <p:spPr>
          <a:xfrm>
            <a:off x="956179" y="1165761"/>
            <a:ext cx="102862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E460D8-27AB-4FB1-A8EA-D31A79A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4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2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89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870640"/>
            <a:ext cx="10292856" cy="2352364"/>
          </a:xfrm>
        </p:spPr>
        <p:txBody>
          <a:bodyPr>
            <a:noAutofit/>
          </a:bodyPr>
          <a:lstStyle>
            <a:lvl1pPr marL="457189" indent="-457189">
              <a:buClr>
                <a:srgbClr val="00A6B6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 typeface="Wingdings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 marL="1257269" indent="-342891">
              <a:buClr>
                <a:srgbClr val="00A6B6"/>
              </a:buClr>
              <a:buFont typeface="Wingdings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 marL="1714457" indent="-342891">
              <a:buClr>
                <a:srgbClr val="00A6B6"/>
              </a:buClr>
              <a:buFont typeface="Wingdings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Font typeface="Wingdings" charset="2"/>
              <a:buChar char="§"/>
              <a:defRPr sz="12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49572" y="1539710"/>
            <a:ext cx="10292856" cy="1174353"/>
          </a:xfrm>
          <a:solidFill>
            <a:srgbClr val="636466">
              <a:alpha val="50000"/>
            </a:srgbClr>
          </a:solidFill>
        </p:spPr>
        <p:txBody>
          <a:bodyPr anchor="ctr">
            <a:noAutofit/>
          </a:bodyPr>
          <a:lstStyle>
            <a:lvl1pPr marL="457189" indent="-457189">
              <a:buClr>
                <a:srgbClr val="00A6B6"/>
              </a:buClr>
              <a:buFontTx/>
              <a:buNone/>
              <a:defRPr sz="2800" b="0" i="0" baseline="0">
                <a:solidFill>
                  <a:schemeClr val="bg1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269" indent="-342891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457" indent="-342891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30BEFF-781B-48EA-B2C1-109EC3FC606C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F2F1146-C539-475A-AAD2-F9E06C35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3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561556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49572" y="2144902"/>
            <a:ext cx="10632828" cy="1143000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5400" b="0" i="0" baseline="0">
                <a:solidFill>
                  <a:srgbClr val="F7F7F7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Ang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9859AA-47B9-4665-8AC3-3E6BE7B3C2B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751C015-52C9-4086-AA2F-9BCA2730A13E}"/>
                </a:ext>
              </a:extLst>
            </p:cNvPr>
            <p:cNvSpPr/>
            <p:nvPr userDrawn="1"/>
          </p:nvSpPr>
          <p:spPr>
            <a:xfrm>
              <a:off x="3531326" y="0"/>
              <a:ext cx="8660674" cy="68580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0"/>
              <a:ext cx="3531326" cy="6858000"/>
            </a:xfrm>
            <a:prstGeom prst="rect">
              <a:avLst/>
            </a:prstGeom>
            <a:solidFill>
              <a:srgbClr val="00A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28148" y="3475569"/>
            <a:ext cx="6922629" cy="933994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5400" b="0" i="0" baseline="0">
                <a:solidFill>
                  <a:srgbClr val="F7F7F7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330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6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5130FC-50AA-484C-A994-FD617C17A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186" y="5944188"/>
            <a:ext cx="542963" cy="5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718D-84B0-4DDB-9CAD-BE090238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0323"/>
            <a:ext cx="10972800" cy="1143000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BEB5AA-F7A8-455A-8F72-C3D991ED1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83323"/>
            <a:ext cx="10972800" cy="609600"/>
          </a:xfrm>
        </p:spPr>
        <p:txBody>
          <a:bodyPr>
            <a:noAutofit/>
          </a:bodyPr>
          <a:lstStyle>
            <a:lvl1pPr algn="ctr">
              <a:buNone/>
              <a:defRPr sz="2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</p:spTree>
    <p:extLst>
      <p:ext uri="{BB962C8B-B14F-4D97-AF65-F5344CB8AC3E}">
        <p14:creationId xmlns:p14="http://schemas.microsoft.com/office/powerpoint/2010/main" val="286934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Break_Ang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751C015-52C9-4086-AA2F-9BCA2730A13E}"/>
              </a:ext>
            </a:extLst>
          </p:cNvPr>
          <p:cNvSpPr/>
          <p:nvPr userDrawn="1"/>
        </p:nvSpPr>
        <p:spPr>
          <a:xfrm flipH="1">
            <a:off x="3531326" y="0"/>
            <a:ext cx="866067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49572" y="1815643"/>
            <a:ext cx="6901206" cy="1312911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5400" b="0" i="0" baseline="0">
                <a:solidFill>
                  <a:schemeClr val="accent1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8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Title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561556"/>
          </a:xfrm>
          <a:prstGeom prst="rect">
            <a:avLst/>
          </a:prstGeom>
          <a:solidFill>
            <a:srgbClr val="00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4E95292-C3AD-4E96-B6EF-B251DC433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2186" r="12899"/>
          <a:stretch/>
        </p:blipFill>
        <p:spPr>
          <a:xfrm>
            <a:off x="0" y="-1"/>
            <a:ext cx="12192000" cy="55406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49572" y="2144902"/>
            <a:ext cx="10632828" cy="1143000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5400" b="0" i="0" baseline="0">
                <a:solidFill>
                  <a:srgbClr val="F7F7F7"/>
                </a:solidFill>
                <a:latin typeface="+mj-lt"/>
                <a:cs typeface="MS Reference Specialty" panose="05000500000000000000" pitchFamily="2" charset="2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90743" y="2178050"/>
            <a:ext cx="9409905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0C224-A4C8-4A6B-97D8-0FECBFE94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5" y="5930474"/>
            <a:ext cx="562707" cy="5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9048" y="576072"/>
            <a:ext cx="5522976" cy="5715000"/>
          </a:xfrm>
          <a:prstGeom prst="rect">
            <a:avLst/>
          </a:prstGeom>
          <a:solidFill>
            <a:srgbClr val="E196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7376" y="1719072"/>
            <a:ext cx="4800600" cy="1311128"/>
          </a:xfrm>
        </p:spPr>
        <p:txBody>
          <a:bodyPr anchor="t" anchorCtr="0">
            <a:sp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7376" y="3030200"/>
            <a:ext cx="4800600" cy="614014"/>
          </a:xfrm>
        </p:spPr>
        <p:txBody>
          <a:bodyPr tIns="274320">
            <a:spAutoFit/>
          </a:bodyPr>
          <a:lstStyle>
            <a:lvl1pPr marL="0" indent="0" algn="l">
              <a:buNone/>
              <a:defRPr lang="en-US" sz="2100" b="1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75120" y="576072"/>
            <a:ext cx="4946904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99048" y="576072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5120" y="576072"/>
            <a:ext cx="4792016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500" b="1" i="0" spc="100" dirty="0">
                <a:solidFill>
                  <a:srgbClr val="DA4400"/>
                </a:solidFill>
              </a:rPr>
              <a:t>SUBCUTANEOUS DMPA</a:t>
            </a:r>
            <a:r>
              <a:rPr lang="en-US" sz="1500" b="1" i="0" spc="100" baseline="0" dirty="0">
                <a:solidFill>
                  <a:srgbClr val="DA4400"/>
                </a:solidFill>
              </a:rPr>
              <a:t> ACCESS COLLABORATIVE</a:t>
            </a:r>
            <a:endParaRPr lang="en-US" sz="1500" b="1" i="0" spc="100" dirty="0">
              <a:solidFill>
                <a:srgbClr val="DA44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60236" y="3669957"/>
            <a:ext cx="4800600" cy="572464"/>
          </a:xfrm>
        </p:spPr>
        <p:txBody>
          <a:bodyPr tIns="274320">
            <a:spAutoFit/>
          </a:bodyPr>
          <a:lstStyle>
            <a:lvl1pPr marL="0" indent="0">
              <a:spcBef>
                <a:spcPts val="600"/>
              </a:spcBef>
              <a:buFontTx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191" y="5375801"/>
            <a:ext cx="1627632" cy="433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2389" y="5341196"/>
            <a:ext cx="749807" cy="50292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6099049" y="6456139"/>
            <a:ext cx="5522976" cy="232747"/>
          </a:xfrm>
        </p:spPr>
        <p:txBody>
          <a:bodyPr lIns="0">
            <a:norm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19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13577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92979"/>
            <a:ext cx="10360152" cy="43506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68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6072" y="576072"/>
            <a:ext cx="11045952" cy="5715000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80835"/>
            <a:ext cx="4959220" cy="5710237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243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92979"/>
            <a:ext cx="5105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2979"/>
            <a:ext cx="51023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13577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2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681163"/>
            <a:ext cx="5083175" cy="48963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5264"/>
            <a:ext cx="5083175" cy="377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02352" cy="48963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0793"/>
            <a:ext cx="5102352" cy="3782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13577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5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0152" cy="113577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2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788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marL="0" indent="0"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rgbClr val="00A6B6"/>
              </a:buClr>
              <a:buFont typeface="Wingdings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>
              <a:buClr>
                <a:srgbClr val="00A6B6"/>
              </a:buClr>
              <a:buFont typeface="Wingdings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>
              <a:buClr>
                <a:srgbClr val="00A6B6"/>
              </a:buClr>
              <a:buFont typeface="Wingdings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>
              <a:buClr>
                <a:srgbClr val="00A6B6"/>
              </a:buClr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Font typeface="Wingdings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1D734-4300-47A2-A962-F31C5614D8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72" y="1165748"/>
            <a:ext cx="10292856" cy="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5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5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76072" y="6281928"/>
            <a:ext cx="11615928" cy="576072"/>
          </a:xfrm>
          <a:prstGeom prst="rect">
            <a:avLst/>
          </a:prstGeom>
          <a:solidFill>
            <a:srgbClr val="E1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rgbClr val="DA4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6072" y="6281928"/>
            <a:ext cx="5076582" cy="576072"/>
          </a:xfrm>
          <a:prstGeom prst="rect">
            <a:avLst/>
          </a:prstGeom>
          <a:noFill/>
        </p:spPr>
        <p:txBody>
          <a:bodyPr wrap="square" lIns="228600" rtlCol="0" anchor="ctr" anchorCtr="0">
            <a:noAutofit/>
          </a:bodyPr>
          <a:lstStyle/>
          <a:p>
            <a:r>
              <a:rPr lang="en-US" sz="1600" b="1" i="0" spc="100" baseline="0" dirty="0">
                <a:solidFill>
                  <a:srgbClr val="DA4400"/>
                </a:solidFill>
              </a:rPr>
              <a:t>ACCESS COLLABORATIVE</a:t>
            </a:r>
            <a:endParaRPr lang="en-US" sz="1600" b="1" i="0" spc="100" dirty="0">
              <a:solidFill>
                <a:srgbClr val="DA4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799" y="6413631"/>
            <a:ext cx="1143000" cy="304573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1928"/>
            <a:ext cx="576072" cy="576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238" y="6392564"/>
            <a:ext cx="5453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1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5988" y="2209800"/>
            <a:ext cx="10296440" cy="3053038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bg2"/>
                </a:solidFill>
                <a:latin typeface="+mn-lt"/>
                <a:cs typeface="Museo Slab 300"/>
              </a:defRPr>
            </a:lvl1pPr>
            <a:lvl2pPr>
              <a:buClr>
                <a:schemeClr val="bg2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bg2"/>
                </a:solidFill>
                <a:latin typeface="+mn-lt"/>
                <a:cs typeface="Museo Slab 300"/>
              </a:defRPr>
            </a:lvl2pPr>
            <a:lvl3pPr>
              <a:buClr>
                <a:schemeClr val="bg2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bg2"/>
                </a:solidFill>
                <a:latin typeface="+mn-lt"/>
                <a:cs typeface="Museo Slab 300"/>
              </a:defRPr>
            </a:lvl3pPr>
            <a:lvl4pPr>
              <a:buClr>
                <a:schemeClr val="bg2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bg2"/>
                </a:solidFill>
                <a:latin typeface="+mn-lt"/>
                <a:cs typeface="Museo Slab 300"/>
              </a:defRPr>
            </a:lvl4pPr>
            <a:lvl5pPr>
              <a:buClr>
                <a:schemeClr val="bg2"/>
              </a:buClr>
              <a:buSzPct val="125000"/>
              <a:buFont typeface="Wingdings" pitchFamily="2" charset="2"/>
              <a:buChar char="§"/>
              <a:defRPr sz="1200" b="0" i="0">
                <a:solidFill>
                  <a:schemeClr val="bg2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5988" y="1524000"/>
            <a:ext cx="10296440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A8953-DA18-4DDE-8783-2DF66341789C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111" y="1165748"/>
            <a:ext cx="10316317" cy="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9F986A-D4FC-4DED-A0FB-3AE6C65A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_bottom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rgbClr val="00A6B6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>
              <a:buClr>
                <a:srgbClr val="00A6B6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>
              <a:buClr>
                <a:srgbClr val="00A6B6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>
              <a:buClr>
                <a:srgbClr val="00A6B6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>
            <a:off x="9891252" y="461624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01F3C-5133-4946-B9C3-622788077AF9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292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B333BB0-0257-4CBE-BDEA-A24FAFC8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content-top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301254" cy="3053038"/>
          </a:xfrm>
        </p:spPr>
        <p:txBody>
          <a:bodyPr>
            <a:noAutofit/>
          </a:bodyPr>
          <a:lstStyle>
            <a:lvl1pPr>
              <a:buClr>
                <a:srgbClr val="00A6B6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>
              <a:buClr>
                <a:srgbClr val="00A6B6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>
              <a:buClr>
                <a:srgbClr val="00A6B6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>
              <a:buClr>
                <a:srgbClr val="00A6B6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>
              <a:buClr>
                <a:srgbClr val="00A6B6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38899" y="1475674"/>
            <a:ext cx="10301254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 rot="16200000">
            <a:off x="9920751" y="2949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01D77-A912-4C2A-87E3-EEB2D5253767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3012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7CA5918-154D-418A-84E9-A0CCC5D4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74638"/>
            <a:ext cx="10301254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rgbClr val="00A6B6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3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-Div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71900" y="2593319"/>
            <a:ext cx="5403005" cy="3053038"/>
          </a:xfrm>
        </p:spPr>
        <p:txBody>
          <a:bodyPr>
            <a:noAutofit/>
          </a:bodyPr>
          <a:lstStyle>
            <a:lvl1pPr marL="0" indent="0">
              <a:buClr>
                <a:srgbClr val="00A6B6"/>
              </a:buClr>
              <a:buSzPct val="125000"/>
              <a:buFont typeface="Wingdings" pitchFamily="2" charset="2"/>
              <a:buNone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1pPr>
            <a:lvl2pPr marL="457188" indent="0">
              <a:buClr>
                <a:srgbClr val="00A6B6"/>
              </a:buClr>
              <a:buSzPct val="125000"/>
              <a:buFont typeface="Wingdings" pitchFamily="2" charset="2"/>
              <a:buNone/>
              <a:defRPr sz="20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2pPr>
            <a:lvl3pPr marL="914377" indent="0">
              <a:buClr>
                <a:srgbClr val="00A6B6"/>
              </a:buClr>
              <a:buSzPct val="125000"/>
              <a:buFont typeface="Wingdings" pitchFamily="2" charset="2"/>
              <a:buNone/>
              <a:defRPr sz="18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3pPr>
            <a:lvl4pPr marL="1371566" indent="0">
              <a:buClr>
                <a:srgbClr val="00A6B6"/>
              </a:buClr>
              <a:buSzPct val="125000"/>
              <a:buFont typeface="Wingdings" pitchFamily="2" charset="2"/>
              <a:buNone/>
              <a:defRPr sz="16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4pPr>
            <a:lvl5pPr marL="1828755" indent="0">
              <a:buClr>
                <a:srgbClr val="00A6B6"/>
              </a:buClr>
              <a:buSzPct val="125000"/>
              <a:buFont typeface="Wingdings" pitchFamily="2" charset="2"/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1900" y="1907519"/>
            <a:ext cx="5403005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EF5D4-DCF4-476E-BB94-20AEA84017D5}"/>
              </a:ext>
            </a:extLst>
          </p:cNvPr>
          <p:cNvSpPr/>
          <p:nvPr userDrawn="1"/>
        </p:nvSpPr>
        <p:spPr>
          <a:xfrm>
            <a:off x="0" y="0"/>
            <a:ext cx="60751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12" y="1793218"/>
            <a:ext cx="4945271" cy="2557581"/>
          </a:xfrm>
        </p:spPr>
        <p:txBody>
          <a:bodyPr anchor="t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2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5D4D46-1EA7-4E49-94C8-D2109B535200}"/>
              </a:ext>
            </a:extLst>
          </p:cNvPr>
          <p:cNvGrpSpPr/>
          <p:nvPr userDrawn="1"/>
        </p:nvGrpSpPr>
        <p:grpSpPr>
          <a:xfrm>
            <a:off x="386865" y="1409700"/>
            <a:ext cx="1985211" cy="902368"/>
            <a:chOff x="224589" y="2209800"/>
            <a:chExt cx="1985211" cy="9023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0AF0B2-2EE2-4A41-A868-A58B6D120C05}"/>
                </a:ext>
              </a:extLst>
            </p:cNvPr>
            <p:cNvCxnSpPr/>
            <p:nvPr userDrawn="1"/>
          </p:nvCxnSpPr>
          <p:spPr>
            <a:xfrm>
              <a:off x="224589" y="2209800"/>
              <a:ext cx="0" cy="902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C00A28-94F2-4B2F-A723-44A0BE283AA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24589" y="2223168"/>
              <a:ext cx="1985211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58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or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138825"/>
            <a:ext cx="10271422" cy="1143000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19864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27050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264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/Fact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138825"/>
            <a:ext cx="10271422" cy="1143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21388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A10267-0C3F-48F2-9968-058289D5F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27050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69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9848C9F-7C57-43CC-B2B9-47BC561FF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8693767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9848C9F-7C57-43CC-B2B9-47BC561FF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30E849-46D4-AB47-B512-D08BD9C88308}" type="datetime1">
              <a:rPr lang="en-US" smtClean="0"/>
              <a:pPr/>
              <a:t>8/22/24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18719A-1C4F-4ABE-AF1A-ACD9861CA6B9}"/>
              </a:ext>
            </a:extLst>
          </p:cNvPr>
          <p:cNvSpPr txBox="1">
            <a:spLocks/>
          </p:cNvSpPr>
          <p:nvPr userDrawn="1"/>
        </p:nvSpPr>
        <p:spPr>
          <a:xfrm>
            <a:off x="9111388" y="6281861"/>
            <a:ext cx="27758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636466"/>
                </a:solidFill>
                <a:latin typeface="Museo Sans 300"/>
                <a:ea typeface="+mn-ea"/>
                <a:cs typeface="Museo Sans 30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|  </a:t>
            </a:r>
            <a:fld id="{F32F67E5-730B-4B3A-9A58-41E5E3F0691E}" type="slidenum">
              <a:rPr lang="en-US" sz="10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26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1" r:id="rId2"/>
    <p:sldLayoutId id="2147483674" r:id="rId3"/>
    <p:sldLayoutId id="2147483728" r:id="rId4"/>
    <p:sldLayoutId id="2147483724" r:id="rId5"/>
    <p:sldLayoutId id="2147483725" r:id="rId6"/>
    <p:sldLayoutId id="2147483729" r:id="rId7"/>
    <p:sldLayoutId id="2147483730" r:id="rId8"/>
    <p:sldLayoutId id="2147483735" r:id="rId9"/>
    <p:sldLayoutId id="2147483816" r:id="rId10"/>
    <p:sldLayoutId id="2147483675" r:id="rId11"/>
    <p:sldLayoutId id="2147483676" r:id="rId12"/>
    <p:sldLayoutId id="2147483677" r:id="rId13"/>
    <p:sldLayoutId id="2147483678" r:id="rId14"/>
    <p:sldLayoutId id="2147483736" r:id="rId15"/>
    <p:sldLayoutId id="2147483737" r:id="rId16"/>
    <p:sldLayoutId id="2147483679" r:id="rId17"/>
    <p:sldLayoutId id="2147483680" r:id="rId18"/>
    <p:sldLayoutId id="2147483732" r:id="rId19"/>
    <p:sldLayoutId id="2147483734" r:id="rId20"/>
    <p:sldLayoutId id="2147483727" r:id="rId21"/>
    <p:sldLayoutId id="2147483741" r:id="rId2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useo Sans 500"/>
          <a:ea typeface="+mj-ea"/>
          <a:cs typeface="Museo Sans 50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3200" b="0" i="0" kern="1200">
          <a:solidFill>
            <a:schemeClr val="tx1"/>
          </a:solidFill>
          <a:latin typeface="+mn-lt"/>
          <a:ea typeface="+mn-ea"/>
          <a:cs typeface="Museo Slab 30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800" b="0" i="0" kern="1200">
          <a:solidFill>
            <a:schemeClr val="tx1"/>
          </a:solidFill>
          <a:latin typeface="+mn-lt"/>
          <a:ea typeface="+mn-ea"/>
          <a:cs typeface="Museo Slab 30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Museo Slab 30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Museo Slab 30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Museo Slab 30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EAEFA96-CEAA-3147-A65E-FD94108FF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403655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EAEFA96-CEAA-3147-A65E-FD94108FF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9360A44-E460-4849-B776-35DFC77F0A51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Calibri" panose="020F0502020204030204" pitchFamily="34" charset="0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81928"/>
            <a:ext cx="576072" cy="576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9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A44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69B7-B212-D0C6-024E-8A1B2009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8" y="1804416"/>
            <a:ext cx="6922629" cy="2605147"/>
          </a:xfrm>
        </p:spPr>
        <p:txBody>
          <a:bodyPr/>
          <a:lstStyle/>
          <a:p>
            <a:r>
              <a:rPr lang="en-US" b="1" dirty="0"/>
              <a:t>Costing MMS: </a:t>
            </a:r>
            <a:br>
              <a:rPr lang="en-US" b="1" dirty="0"/>
            </a:br>
            <a:r>
              <a:rPr lang="en-US" b="1" dirty="0"/>
              <a:t>Approach, Methodology, Tool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E50A2-7CA9-D0C4-17E0-9FFFCF811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does the costing tool do?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57C33-8BDB-4F16-81C7-A11CF4143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572" y="1548383"/>
            <a:ext cx="4309132" cy="4411729"/>
          </a:xfrm>
        </p:spPr>
        <p:txBody>
          <a:bodyPr/>
          <a:lstStyle/>
          <a:p>
            <a:pPr marL="0" indent="0">
              <a:buClr>
                <a:schemeClr val="accent1"/>
              </a:buClr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helps you input: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for your country’s implementation plan activities in standard categories. </a:t>
            </a:r>
          </a:p>
          <a:p>
            <a:pPr marL="0" indent="0">
              <a:buClr>
                <a:schemeClr val="accent1"/>
              </a:buClr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outputs: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cost of the MMS introduction and scale-up implementation plan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by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year, cost category, and type of cost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per pregnant woman reached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by year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B20548D-DFFD-81BC-CAB5-1C0044F9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12" y="1450812"/>
            <a:ext cx="4556421" cy="2696296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C65EBB9-E583-2273-0B30-F4A5F4384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47" y="2110542"/>
            <a:ext cx="4552467" cy="2696296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screenshot of a spreadsheet&#10;&#10;Description automatically generated">
            <a:extLst>
              <a:ext uri="{FF2B5EF4-FFF2-40B4-BE49-F238E27FC236}">
                <a16:creationId xmlns:a16="http://schemas.microsoft.com/office/drawing/2014/main" id="{E8321323-642F-F5C3-4712-8FF11F5C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8960"/>
            <a:ext cx="4503795" cy="2531113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B6783A2-0ACA-183A-3CF8-E553E26C33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3"/>
          <a:stretch/>
        </p:blipFill>
        <p:spPr>
          <a:xfrm>
            <a:off x="6741436" y="3597492"/>
            <a:ext cx="4695655" cy="2476068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does the costing tool NOT do or include?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57C33-8BDB-4F16-81C7-A11CF4143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572" y="1487424"/>
            <a:ext cx="10292856" cy="4303776"/>
          </a:xfrm>
        </p:spPr>
        <p:txBody>
          <a:bodyPr/>
          <a:lstStyle/>
          <a:p>
            <a:pPr marL="0" indent="0">
              <a:buClr>
                <a:schemeClr val="accent1"/>
              </a:buClr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This tool is not a cost-effectiveness or cost benefit tool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(it is meant to support costing and calculation of the MMS funding requirements). 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</a:pP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cost components are excluded from the MMS implementation plan costing: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healthcare system worker fixed salaries or related compensation structures (e.g., national/provincial/district-level officials; HCWs at facility and community-level).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by global and bilateral partners that related to market-shaping interventions (e.g., global access price negotiation, multi-country demand forecasts)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supply chain costs (incremental costs to introduce/establish MMS in the supply system </a:t>
            </a: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included).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nutrition or related-ANC activities.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to patients (e.g., transportation, lost wages, etc.).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investments, such as construction, renovations, water and sanitation infrastructure, or agricultural equipment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to private sector service providers for introduction and/or provision of MMS.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4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overall approach  </a:t>
            </a:r>
          </a:p>
        </p:txBody>
      </p:sp>
      <p:pic>
        <p:nvPicPr>
          <p:cNvPr id="21" name="Graphic 20" descr="List outline">
            <a:extLst>
              <a:ext uri="{FF2B5EF4-FFF2-40B4-BE49-F238E27FC236}">
                <a16:creationId xmlns:a16="http://schemas.microsoft.com/office/drawing/2014/main" id="{88BAB915-BC3C-684D-CF65-6D84132B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28" y="1949412"/>
            <a:ext cx="2447112" cy="2447112"/>
          </a:xfrm>
          <a:prstGeom prst="rect">
            <a:avLst/>
          </a:prstGeom>
        </p:spPr>
      </p:pic>
      <p:pic>
        <p:nvPicPr>
          <p:cNvPr id="30" name="Graphic 29" descr="Pen with solid fill">
            <a:extLst>
              <a:ext uri="{FF2B5EF4-FFF2-40B4-BE49-F238E27FC236}">
                <a16:creationId xmlns:a16="http://schemas.microsoft.com/office/drawing/2014/main" id="{56F46449-6395-FBB2-DEFD-478DDC13B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9225" y="1912719"/>
            <a:ext cx="524069" cy="524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D9EC8-E802-7F84-2E1E-18F709DCA7D1}"/>
              </a:ext>
            </a:extLst>
          </p:cNvPr>
          <p:cNvSpPr txBox="1"/>
          <p:nvPr/>
        </p:nvSpPr>
        <p:spPr>
          <a:xfrm>
            <a:off x="949572" y="1370928"/>
            <a:ext cx="2269116" cy="338554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Activity-Based Costs…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5A784-190A-C75C-5630-15430740D000}"/>
              </a:ext>
            </a:extLst>
          </p:cNvPr>
          <p:cNvSpPr txBox="1"/>
          <p:nvPr/>
        </p:nvSpPr>
        <p:spPr>
          <a:xfrm>
            <a:off x="8046720" y="1370928"/>
            <a:ext cx="3195708" cy="338554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…in standardized Cost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2F33C-0F10-AA59-3CC5-FC14E1531D2F}"/>
              </a:ext>
            </a:extLst>
          </p:cNvPr>
          <p:cNvSpPr txBox="1"/>
          <p:nvPr/>
        </p:nvSpPr>
        <p:spPr>
          <a:xfrm>
            <a:off x="4699314" y="1370928"/>
            <a:ext cx="2269116" cy="338554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…per Year…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2A43BF-4A74-9AD2-D4EF-0E45C43B46C6}"/>
              </a:ext>
            </a:extLst>
          </p:cNvPr>
          <p:cNvSpPr txBox="1"/>
          <p:nvPr/>
        </p:nvSpPr>
        <p:spPr>
          <a:xfrm>
            <a:off x="994966" y="4614029"/>
            <a:ext cx="22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13233"/>
                </a:solidFill>
              </a:rPr>
              <a:t>Based on the activities in the implementation plan, </a:t>
            </a:r>
            <a:r>
              <a:rPr lang="en-US" sz="1200" b="1" dirty="0">
                <a:solidFill>
                  <a:srgbClr val="313233"/>
                </a:solidFill>
              </a:rPr>
              <a:t>a cost is calculated for each activity</a:t>
            </a:r>
            <a:r>
              <a:rPr lang="en-US" sz="1200" dirty="0">
                <a:solidFill>
                  <a:srgbClr val="313233"/>
                </a:solidFill>
              </a:rPr>
              <a:t>.</a:t>
            </a:r>
            <a:r>
              <a:rPr lang="en-US" sz="1200" b="1" dirty="0">
                <a:solidFill>
                  <a:srgbClr val="313233"/>
                </a:solidFill>
              </a:rPr>
              <a:t> </a:t>
            </a:r>
            <a:endParaRPr lang="en-US" sz="1200" dirty="0">
              <a:solidFill>
                <a:srgbClr val="3132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39AF6-61A3-5B0F-4509-24147123125D}"/>
              </a:ext>
            </a:extLst>
          </p:cNvPr>
          <p:cNvSpPr txBox="1"/>
          <p:nvPr/>
        </p:nvSpPr>
        <p:spPr>
          <a:xfrm>
            <a:off x="4205267" y="4614029"/>
            <a:ext cx="334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13233"/>
                </a:solidFill>
              </a:rPr>
              <a:t>Activities and their costs are organized by year, with a default </a:t>
            </a:r>
            <a:r>
              <a:rPr lang="en-US" sz="1200" b="1" dirty="0">
                <a:solidFill>
                  <a:srgbClr val="313233"/>
                </a:solidFill>
              </a:rPr>
              <a:t>5-year timeline</a:t>
            </a:r>
            <a:r>
              <a:rPr lang="en-US" sz="1200" dirty="0">
                <a:solidFill>
                  <a:srgbClr val="313233"/>
                </a:solidFill>
              </a:rPr>
              <a:t> assumed. </a:t>
            </a:r>
          </a:p>
          <a:p>
            <a:pPr algn="ctr"/>
            <a:endParaRPr lang="en-US" sz="1200" dirty="0">
              <a:solidFill>
                <a:srgbClr val="313233"/>
              </a:solidFill>
            </a:endParaRPr>
          </a:p>
          <a:p>
            <a:pPr algn="ctr"/>
            <a:r>
              <a:rPr lang="en-US" sz="1200" dirty="0">
                <a:solidFill>
                  <a:srgbClr val="313233"/>
                </a:solidFill>
              </a:rPr>
              <a:t>If the timeline is shorter than this, non-applicable years can be left blank within the costing tool.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6EA06-617C-F141-59BC-30689507D973}"/>
              </a:ext>
            </a:extLst>
          </p:cNvPr>
          <p:cNvSpPr txBox="1"/>
          <p:nvPr/>
        </p:nvSpPr>
        <p:spPr>
          <a:xfrm>
            <a:off x="8281106" y="4922950"/>
            <a:ext cx="296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13233"/>
                </a:solidFill>
              </a:rPr>
              <a:t>Activity cost inputs are organized into one of </a:t>
            </a:r>
            <a:r>
              <a:rPr lang="en-US" sz="1200" b="1" dirty="0">
                <a:solidFill>
                  <a:srgbClr val="313233"/>
                </a:solidFill>
              </a:rPr>
              <a:t>nine cost categories</a:t>
            </a:r>
            <a:r>
              <a:rPr lang="en-US" sz="1200" dirty="0">
                <a:solidFill>
                  <a:srgbClr val="313233"/>
                </a:solidFill>
              </a:rPr>
              <a:t>. 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80AF9DBF-0118-F27A-E61C-A10692BEC9B2}"/>
              </a:ext>
            </a:extLst>
          </p:cNvPr>
          <p:cNvSpPr/>
          <p:nvPr/>
        </p:nvSpPr>
        <p:spPr>
          <a:xfrm rot="5400000">
            <a:off x="5957500" y="188273"/>
            <a:ext cx="276999" cy="10915998"/>
          </a:xfrm>
          <a:prstGeom prst="rightBracket">
            <a:avLst/>
          </a:prstGeom>
          <a:ln w="19050">
            <a:solidFill>
              <a:srgbClr val="00A6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35C11-A85A-00E7-159E-66305E9A3773}"/>
              </a:ext>
            </a:extLst>
          </p:cNvPr>
          <p:cNvSpPr txBox="1"/>
          <p:nvPr/>
        </p:nvSpPr>
        <p:spPr>
          <a:xfrm>
            <a:off x="3537449" y="6109025"/>
            <a:ext cx="5249623" cy="338554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costs are summed up to calculate total costs.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B7A30965-FF06-2A6D-5690-E4FB3AC46638}"/>
              </a:ext>
            </a:extLst>
          </p:cNvPr>
          <p:cNvSpPr/>
          <p:nvPr/>
        </p:nvSpPr>
        <p:spPr>
          <a:xfrm>
            <a:off x="5833872" y="5784772"/>
            <a:ext cx="91440" cy="2390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2A012033-648E-91EA-9F47-09ADA4ED9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787554"/>
              </p:ext>
            </p:extLst>
          </p:nvPr>
        </p:nvGraphicFramePr>
        <p:xfrm>
          <a:off x="4817311" y="1852507"/>
          <a:ext cx="2124562" cy="244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223081-B01B-857E-BD0E-6BD9DD48F6E4}"/>
              </a:ext>
            </a:extLst>
          </p:cNvPr>
          <p:cNvCxnSpPr>
            <a:cxnSpLocks/>
          </p:cNvCxnSpPr>
          <p:nvPr/>
        </p:nvCxnSpPr>
        <p:spPr>
          <a:xfrm>
            <a:off x="7176259" y="3260186"/>
            <a:ext cx="870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FB0EA7-9538-A0B7-815C-3898EB204DA1}"/>
              </a:ext>
            </a:extLst>
          </p:cNvPr>
          <p:cNvCxnSpPr>
            <a:cxnSpLocks/>
          </p:cNvCxnSpPr>
          <p:nvPr/>
        </p:nvCxnSpPr>
        <p:spPr>
          <a:xfrm>
            <a:off x="3420336" y="3260186"/>
            <a:ext cx="870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83E24D-37E9-4635-6ACC-D6C2E7E53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44859"/>
              </p:ext>
            </p:extLst>
          </p:nvPr>
        </p:nvGraphicFramePr>
        <p:xfrm>
          <a:off x="8440304" y="1946159"/>
          <a:ext cx="2642926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42926">
                  <a:extLst>
                    <a:ext uri="{9D8B030D-6E8A-4147-A177-3AD203B41FA5}">
                      <a16:colId xmlns:a16="http://schemas.microsoft.com/office/drawing/2014/main" val="832139749"/>
                    </a:ext>
                  </a:extLst>
                </a:gridCol>
              </a:tblGrid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Cost Categories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56938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Research &amp; 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939792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Policy &amp; Regulatory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892963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Product Procurement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482799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Supply Chain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285328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Training &amp; Service Delivery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258259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Demand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68869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Coordination &amp; Advocacy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961863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 Market Shaping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391436"/>
                  </a:ext>
                </a:extLst>
              </a:tr>
              <a:tr h="271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Monitoring &amp; Evaluation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16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4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Inputs: Target population reached (coverage)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F9C72-3AB3-2E45-4265-35E19763B1BC}"/>
              </a:ext>
            </a:extLst>
          </p:cNvPr>
          <p:cNvSpPr txBox="1"/>
          <p:nvPr/>
        </p:nvSpPr>
        <p:spPr>
          <a:xfrm>
            <a:off x="949571" y="1634780"/>
            <a:ext cx="2587877" cy="589802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Target Population</a:t>
            </a:r>
          </a:p>
        </p:txBody>
      </p:sp>
      <p:pic>
        <p:nvPicPr>
          <p:cNvPr id="2050" name="Picture 2" descr="Pregnant woman icon Royalty Free Vector Image - VectorStock">
            <a:extLst>
              <a:ext uri="{FF2B5EF4-FFF2-40B4-BE49-F238E27FC236}">
                <a16:creationId xmlns:a16="http://schemas.microsoft.com/office/drawing/2014/main" id="{950B0892-F4A5-C61F-513E-F43B9915A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10312" r="30741" b="15292"/>
          <a:stretch/>
        </p:blipFill>
        <p:spPr bwMode="auto">
          <a:xfrm>
            <a:off x="1433745" y="3056971"/>
            <a:ext cx="501318" cy="10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egnant woman icon Royalty Free Vector Image - VectorStock">
            <a:extLst>
              <a:ext uri="{FF2B5EF4-FFF2-40B4-BE49-F238E27FC236}">
                <a16:creationId xmlns:a16="http://schemas.microsoft.com/office/drawing/2014/main" id="{F4DA571E-EAF6-1D01-9F8F-33DF38E5D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10312" r="30741" b="15292"/>
          <a:stretch/>
        </p:blipFill>
        <p:spPr bwMode="auto">
          <a:xfrm>
            <a:off x="1879895" y="2476731"/>
            <a:ext cx="515604" cy="10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gnant woman icon Royalty Free Vector Image - VectorStock">
            <a:extLst>
              <a:ext uri="{FF2B5EF4-FFF2-40B4-BE49-F238E27FC236}">
                <a16:creationId xmlns:a16="http://schemas.microsoft.com/office/drawing/2014/main" id="{2EC04717-DD44-BD51-3A7C-0C9EF3804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10312" r="30741" b="15292"/>
          <a:stretch/>
        </p:blipFill>
        <p:spPr bwMode="auto">
          <a:xfrm>
            <a:off x="2192644" y="3384068"/>
            <a:ext cx="515604" cy="10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gnant woman icon Royalty Free Vector Image - VectorStock">
            <a:extLst>
              <a:ext uri="{FF2B5EF4-FFF2-40B4-BE49-F238E27FC236}">
                <a16:creationId xmlns:a16="http://schemas.microsoft.com/office/drawing/2014/main" id="{C939C18C-4F51-7773-54B8-ABF441453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10312" r="30741" b="15292"/>
          <a:stretch/>
        </p:blipFill>
        <p:spPr bwMode="auto">
          <a:xfrm>
            <a:off x="2557767" y="2680686"/>
            <a:ext cx="515604" cy="10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987365-26DF-6AFA-5AD2-8F9DE0CCA44C}"/>
              </a:ext>
            </a:extLst>
          </p:cNvPr>
          <p:cNvSpPr txBox="1"/>
          <p:nvPr/>
        </p:nvSpPr>
        <p:spPr>
          <a:xfrm>
            <a:off x="4059936" y="1627662"/>
            <a:ext cx="3770267" cy="596920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Target Coverage of MMS </a:t>
            </a:r>
          </a:p>
        </p:txBody>
      </p: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D39524B7-105F-513F-C793-6EE60B974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58382"/>
              </p:ext>
            </p:extLst>
          </p:nvPr>
        </p:nvGraphicFramePr>
        <p:xfrm>
          <a:off x="4133086" y="2922122"/>
          <a:ext cx="3596644" cy="119591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3454">
                  <a:extLst>
                    <a:ext uri="{9D8B030D-6E8A-4147-A177-3AD203B41FA5}">
                      <a16:colId xmlns:a16="http://schemas.microsoft.com/office/drawing/2014/main" val="3878240198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941245998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4019885079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926960083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810264335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3230151308"/>
                    </a:ext>
                  </a:extLst>
                </a:gridCol>
              </a:tblGrid>
              <a:tr h="498299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Year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Year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Year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Year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Year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113692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Target Coverage 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15%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45%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60%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3849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690F975-9EB6-7BDA-9B80-8DBC059CB3B6}"/>
              </a:ext>
            </a:extLst>
          </p:cNvPr>
          <p:cNvSpPr txBox="1"/>
          <p:nvPr/>
        </p:nvSpPr>
        <p:spPr>
          <a:xfrm>
            <a:off x="949571" y="4716942"/>
            <a:ext cx="2695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13233"/>
                </a:solidFill>
              </a:rPr>
              <a:t>The number of pregnant women in the selected country is automatically populated based on UN Population data (live births + still births) or can be manually inputted.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014129-6F7D-D902-B2F7-F98EE433B8AA}"/>
              </a:ext>
            </a:extLst>
          </p:cNvPr>
          <p:cNvSpPr txBox="1"/>
          <p:nvPr/>
        </p:nvSpPr>
        <p:spPr>
          <a:xfrm>
            <a:off x="4059936" y="4716945"/>
            <a:ext cx="366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13233"/>
                </a:solidFill>
              </a:rPr>
              <a:t>MMS target coverage rates are inputted based on </a:t>
            </a:r>
          </a:p>
          <a:p>
            <a:pPr algn="ctr"/>
            <a:r>
              <a:rPr lang="en-US" sz="1200" dirty="0">
                <a:solidFill>
                  <a:srgbClr val="313233"/>
                </a:solidFill>
              </a:rPr>
              <a:t>MOH country targets.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DBA1E-D233-AA91-9C88-9AA897C7536B}"/>
              </a:ext>
            </a:extLst>
          </p:cNvPr>
          <p:cNvSpPr txBox="1"/>
          <p:nvPr/>
        </p:nvSpPr>
        <p:spPr>
          <a:xfrm>
            <a:off x="8654552" y="1634780"/>
            <a:ext cx="2726889" cy="589802"/>
          </a:xfrm>
          <a:prstGeom prst="rect">
            <a:avLst/>
          </a:prstGeom>
          <a:solidFill>
            <a:srgbClr val="00A6B6"/>
          </a:solidFill>
          <a:ln>
            <a:solidFill>
              <a:srgbClr val="31323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Number of pregnant women reached with MMS</a:t>
            </a:r>
          </a:p>
        </p:txBody>
      </p:sp>
      <p:sp>
        <p:nvSpPr>
          <p:cNvPr id="38" name="Equal 37">
            <a:extLst>
              <a:ext uri="{FF2B5EF4-FFF2-40B4-BE49-F238E27FC236}">
                <a16:creationId xmlns:a16="http://schemas.microsoft.com/office/drawing/2014/main" id="{B99B6554-C0B5-1E9E-72D4-532E675C9FAA}"/>
              </a:ext>
            </a:extLst>
          </p:cNvPr>
          <p:cNvSpPr/>
          <p:nvPr/>
        </p:nvSpPr>
        <p:spPr>
          <a:xfrm>
            <a:off x="8067867" y="1783661"/>
            <a:ext cx="349020" cy="293622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B2C72409-733E-E3F0-C251-4633FDD3F89F}"/>
              </a:ext>
            </a:extLst>
          </p:cNvPr>
          <p:cNvSpPr/>
          <p:nvPr/>
        </p:nvSpPr>
        <p:spPr>
          <a:xfrm>
            <a:off x="3677657" y="1751626"/>
            <a:ext cx="242071" cy="3561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AF8FD-4FE6-3C83-EB34-49E207861949}"/>
              </a:ext>
            </a:extLst>
          </p:cNvPr>
          <p:cNvSpPr txBox="1"/>
          <p:nvPr/>
        </p:nvSpPr>
        <p:spPr>
          <a:xfrm>
            <a:off x="9237819" y="5768655"/>
            <a:ext cx="2004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z="1400" b="0" dirty="0">
                <a:solidFill>
                  <a:schemeClr val="accent1"/>
                </a:solidFill>
              </a:rPr>
              <a:t>The quantity of MMS product to procure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76DCBF-06F8-0E87-62E8-04F927884541}"/>
              </a:ext>
            </a:extLst>
          </p:cNvPr>
          <p:cNvCxnSpPr>
            <a:cxnSpLocks/>
          </p:cNvCxnSpPr>
          <p:nvPr/>
        </p:nvCxnSpPr>
        <p:spPr>
          <a:xfrm>
            <a:off x="10187391" y="4832918"/>
            <a:ext cx="0" cy="69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erson washing a baby in a yellow tub&#10;&#10;Description automatically generated">
            <a:extLst>
              <a:ext uri="{FF2B5EF4-FFF2-40B4-BE49-F238E27FC236}">
                <a16:creationId xmlns:a16="http://schemas.microsoft.com/office/drawing/2014/main" id="{6C8E7F49-AC86-A5A9-6D77-3D2F0F52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77" y="2547209"/>
            <a:ext cx="1373914" cy="1195917"/>
          </a:xfrm>
          <a:prstGeom prst="ellipse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195754-E862-F17F-77C9-A10AF3911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/>
          <a:stretch/>
        </p:blipFill>
        <p:spPr bwMode="auto">
          <a:xfrm>
            <a:off x="8683186" y="3874420"/>
            <a:ext cx="1373914" cy="1007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A person holding a baby and a child standing in front of a building&#10;&#10;Description automatically generated">
            <a:extLst>
              <a:ext uri="{FF2B5EF4-FFF2-40B4-BE49-F238E27FC236}">
                <a16:creationId xmlns:a16="http://schemas.microsoft.com/office/drawing/2014/main" id="{D7A889D9-803D-33CB-A991-77B951E26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53" y="3218194"/>
            <a:ext cx="1112794" cy="1195918"/>
          </a:xfrm>
          <a:prstGeom prst="round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4715B88-EAB0-993E-78ED-F8FB828E53C3}"/>
              </a:ext>
            </a:extLst>
          </p:cNvPr>
          <p:cNvSpPr txBox="1"/>
          <p:nvPr/>
        </p:nvSpPr>
        <p:spPr>
          <a:xfrm>
            <a:off x="7233211" y="5660933"/>
            <a:ext cx="2004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313233"/>
                </a:solidFill>
              </a:rPr>
              <a:t>The target number of pregnant women reached with MMS is used to calculate how much MMS should be procured. </a:t>
            </a:r>
          </a:p>
        </p:txBody>
      </p:sp>
    </p:spTree>
    <p:extLst>
      <p:ext uri="{BB962C8B-B14F-4D97-AF65-F5344CB8AC3E}">
        <p14:creationId xmlns:p14="http://schemas.microsoft.com/office/powerpoint/2010/main" val="15627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Inputs: Cost categories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0107F7-1013-EBA4-351E-D93DC3742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69564"/>
              </p:ext>
            </p:extLst>
          </p:nvPr>
        </p:nvGraphicFramePr>
        <p:xfrm>
          <a:off x="1096227" y="1325972"/>
          <a:ext cx="9999546" cy="5318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5616">
                  <a:extLst>
                    <a:ext uri="{9D8B030D-6E8A-4147-A177-3AD203B41FA5}">
                      <a16:colId xmlns:a16="http://schemas.microsoft.com/office/drawing/2014/main" val="832139749"/>
                    </a:ext>
                  </a:extLst>
                </a:gridCol>
                <a:gridCol w="7273930">
                  <a:extLst>
                    <a:ext uri="{9D8B030D-6E8A-4147-A177-3AD203B41FA5}">
                      <a16:colId xmlns:a16="http://schemas.microsoft.com/office/drawing/2014/main" val="3957002859"/>
                    </a:ext>
                  </a:extLst>
                </a:gridCol>
              </a:tblGrid>
              <a:tr h="28709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Cost Categories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it includes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(non-exhaustive)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56938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Research &amp; Pilots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Situational analysis, implementation research, evidence-building, costing or cost-effectiveness studies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939792"/>
                  </a:ext>
                </a:extLst>
              </a:tr>
              <a:tr h="26317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Policy &amp; Regulatory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Activities to update policy and clinical guidelines, and register MMS in the country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892963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Product 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Landed product cost, including shipping to country, customs clearance, wastage, warehousing, taxes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482799"/>
                  </a:ext>
                </a:extLst>
              </a:tr>
              <a:tr h="61008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Supply Chain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Activities to add MMS to routine supply chain systems, including LMIS and printed forms/materials; logistics costs if incremental to routine supply chain costs; related training to forecasting/ordering officials.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285328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Training &amp; Service Delivery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Development of training manual &amp; materials; training and mentorship &amp; supervision from national to local/community levels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258259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Demand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behaviour change activities &amp; materials for pregnant women, and their families, for MMS awareness-building and to improve adherence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68869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Coordination &amp; Advocacy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Stakeholder meetings for the purposes of any coordination and advocacy (e.g., for policy/regulatory, implementation planning, and/or financing plan purposes)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391436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Local Market Shaping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Activities related to in-country market shaping for better supply security (e.g., technical assistance/advisory to local manufacturers, regional market negotiations or partnerships)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137361"/>
                  </a:ext>
                </a:extLst>
              </a:tr>
              <a:tr h="4306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Monitoring &amp; Evaluation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Activities to include MMS in the national/sub-national M&amp;E system, related training to M&amp;E officials, support to review and update the MMS implementation plans over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16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Inputs: Types of cost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57C33-8BDB-4F16-81C7-A11CF4143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776" y="2011680"/>
            <a:ext cx="4498848" cy="4160520"/>
          </a:xfrm>
        </p:spPr>
        <p:txBody>
          <a:bodyPr/>
          <a:lstStyle/>
          <a:p>
            <a:pPr marL="0" indent="0" algn="ctr">
              <a:buClr>
                <a:schemeClr val="accent1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in the earlier years of the implementation plan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(but not restricted to just Year 1)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required to introduce MMS into the country's health system and scale-up.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drivers of introduction/transition costs are 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worker training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advocacy &amp; coordination activities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plan, implement, and secure financing for MMS introduction and scale-up.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areas of cost variability come from the extent of activities towards 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 generation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upfront investment in 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of supply chain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ANC &amp; community services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improve coverage in introduction and early-scale-up years. 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A80F780-56AB-295A-E074-731EB7FD257E}"/>
              </a:ext>
            </a:extLst>
          </p:cNvPr>
          <p:cNvSpPr txBox="1">
            <a:spLocks/>
          </p:cNvSpPr>
          <p:nvPr/>
        </p:nvSpPr>
        <p:spPr>
          <a:xfrm>
            <a:off x="6510528" y="2011680"/>
            <a:ext cx="4498848" cy="383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377">
              <a:spcBef>
                <a:spcPct val="20000"/>
              </a:spcBef>
              <a:buClr>
                <a:schemeClr val="accent1"/>
              </a:buClr>
              <a:buSzPct val="125000"/>
              <a:buFont typeface="Wingdings" charset="2"/>
              <a:buNone/>
              <a:defRPr sz="160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32" indent="-285744" defTabSz="914377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800" b="0" i="0">
                <a:cs typeface="Museo Slab 300"/>
              </a:defRPr>
            </a:lvl2pPr>
            <a:lvl3pPr marL="1142971" indent="-228594" defTabSz="914377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400" b="0" i="0">
                <a:cs typeface="Museo Slab 300"/>
              </a:defRPr>
            </a:lvl3pPr>
            <a:lvl4pPr marL="1600160" indent="-228594" defTabSz="914377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>
                <a:cs typeface="Museo Slab 300"/>
              </a:defRPr>
            </a:lvl4pPr>
            <a:lvl5pPr marL="2057349" indent="-228594" defTabSz="914377">
              <a:spcBef>
                <a:spcPct val="20000"/>
              </a:spcBef>
              <a:buClr>
                <a:srgbClr val="F7F7F7"/>
              </a:buClr>
              <a:buSzPct val="125000"/>
              <a:buFont typeface="Wingdings" charset="2"/>
              <a:buChar char="§"/>
              <a:defRPr sz="2000" b="0" i="0">
                <a:cs typeface="Museo Slab 300"/>
              </a:defRPr>
            </a:lvl5pPr>
            <a:lvl6pPr marL="2514537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4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b="1" dirty="0"/>
              <a:t>Expected to be recurring annually for ongoing delivery of MMS.    </a:t>
            </a:r>
          </a:p>
          <a:p>
            <a:pPr algn="ctr"/>
            <a:r>
              <a:rPr lang="en-US" dirty="0"/>
              <a:t>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significant driver of ongoing cost is annual </a:t>
            </a:r>
            <a:r>
              <a:rPr lang="en-US" i="1" dirty="0"/>
              <a:t>product procurement </a:t>
            </a:r>
            <a:r>
              <a:rPr lang="en-US" dirty="0"/>
              <a:t>cost.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Common areas of cost variability come from the extent of </a:t>
            </a:r>
            <a:r>
              <a:rPr lang="en-US" i="1" dirty="0"/>
              <a:t>mentorship &amp; supervision of healthcare workers, </a:t>
            </a:r>
            <a:r>
              <a:rPr lang="en-US" dirty="0"/>
              <a:t>what recurring </a:t>
            </a:r>
            <a:r>
              <a:rPr lang="en-US" i="1" dirty="0"/>
              <a:t>demand generation activities, </a:t>
            </a:r>
            <a:r>
              <a:rPr lang="en-US" dirty="0"/>
              <a:t>and what recurring </a:t>
            </a:r>
            <a:r>
              <a:rPr lang="en-US" i="1" dirty="0"/>
              <a:t>strengthening of ANC &amp; community services</a:t>
            </a:r>
            <a:r>
              <a:rPr lang="en-US" dirty="0"/>
              <a:t> will look like.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4B3F7-E81F-F51F-1B9A-C774990AA6D1}"/>
              </a:ext>
            </a:extLst>
          </p:cNvPr>
          <p:cNvSpPr/>
          <p:nvPr/>
        </p:nvSpPr>
        <p:spPr>
          <a:xfrm>
            <a:off x="1036320" y="1524000"/>
            <a:ext cx="4864608" cy="3779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Introduction/Transition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66B21-E926-B83D-9089-FF8F3B85D420}"/>
              </a:ext>
            </a:extLst>
          </p:cNvPr>
          <p:cNvSpPr/>
          <p:nvPr/>
        </p:nvSpPr>
        <p:spPr>
          <a:xfrm>
            <a:off x="6278880" y="1524000"/>
            <a:ext cx="4864608" cy="3779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Ongoing Costs</a:t>
            </a:r>
          </a:p>
        </p:txBody>
      </p:sp>
    </p:spTree>
    <p:extLst>
      <p:ext uri="{BB962C8B-B14F-4D97-AF65-F5344CB8AC3E}">
        <p14:creationId xmlns:p14="http://schemas.microsoft.com/office/powerpoint/2010/main" val="239124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Outputs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78D9BC3-C297-044D-E1CD-C4B05626C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495363"/>
              </p:ext>
            </p:extLst>
          </p:nvPr>
        </p:nvGraphicFramePr>
        <p:xfrm>
          <a:off x="1186688" y="1511977"/>
          <a:ext cx="9818624" cy="310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720CD5E-03C7-57DA-9884-58DA600A5D4B}"/>
              </a:ext>
            </a:extLst>
          </p:cNvPr>
          <p:cNvSpPr txBox="1"/>
          <p:nvPr/>
        </p:nvSpPr>
        <p:spPr>
          <a:xfrm>
            <a:off x="1316736" y="4704998"/>
            <a:ext cx="275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Introduction/Transition, Ongoing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B732C-7CE8-3736-E9F2-FB6CAED1D477}"/>
              </a:ext>
            </a:extLst>
          </p:cNvPr>
          <p:cNvSpPr txBox="1"/>
          <p:nvPr/>
        </p:nvSpPr>
        <p:spPr>
          <a:xfrm>
            <a:off x="8119872" y="3063239"/>
            <a:ext cx="288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cost in X year / number of pregnant women reached in X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83DDB-BD86-7E9C-EAAE-CE7DD8FDA5B6}"/>
              </a:ext>
            </a:extLst>
          </p:cNvPr>
          <p:cNvSpPr txBox="1"/>
          <p:nvPr/>
        </p:nvSpPr>
        <p:spPr>
          <a:xfrm>
            <a:off x="4614672" y="4692641"/>
            <a:ext cx="29626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Research &amp; Pilots</a:t>
            </a:r>
          </a:p>
          <a:p>
            <a:pPr algn="ctr"/>
            <a:r>
              <a:rPr lang="en-US" sz="1400" dirty="0"/>
              <a:t>Policy &amp; Regulatory</a:t>
            </a:r>
          </a:p>
          <a:p>
            <a:pPr algn="ctr"/>
            <a:r>
              <a:rPr lang="en-US" sz="1400" dirty="0"/>
              <a:t>Product Procurement</a:t>
            </a:r>
          </a:p>
          <a:p>
            <a:pPr algn="ctr"/>
            <a:r>
              <a:rPr lang="en-US" sz="1400" dirty="0"/>
              <a:t>Supply Chain</a:t>
            </a:r>
          </a:p>
          <a:p>
            <a:pPr algn="ctr"/>
            <a:r>
              <a:rPr lang="en-US" sz="1400" dirty="0"/>
              <a:t>Training &amp; Service Delivery</a:t>
            </a:r>
          </a:p>
          <a:p>
            <a:pPr algn="ctr"/>
            <a:r>
              <a:rPr lang="en-US" sz="1400" dirty="0"/>
              <a:t>Demand Generation</a:t>
            </a:r>
          </a:p>
          <a:p>
            <a:pPr algn="ctr"/>
            <a:r>
              <a:rPr lang="en-US" sz="1400" dirty="0"/>
              <a:t>Coordination &amp; Advocacy</a:t>
            </a:r>
          </a:p>
          <a:p>
            <a:pPr algn="ctr"/>
            <a:r>
              <a:rPr lang="en-US" sz="1400" dirty="0"/>
              <a:t>Local Market Shaping</a:t>
            </a:r>
          </a:p>
          <a:p>
            <a:pPr algn="ctr"/>
            <a:r>
              <a:rPr lang="en-US" sz="1400" dirty="0"/>
              <a:t>Monitoring &amp; Evaluation</a:t>
            </a:r>
          </a:p>
          <a:p>
            <a:pPr algn="ctr"/>
            <a:endParaRPr lang="en-US" sz="14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88EB253-85D1-B914-C145-18CB72C020CC}"/>
              </a:ext>
            </a:extLst>
          </p:cNvPr>
          <p:cNvSpPr/>
          <p:nvPr/>
        </p:nvSpPr>
        <p:spPr>
          <a:xfrm>
            <a:off x="7656576" y="5398230"/>
            <a:ext cx="1995424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Can also output cost category by type of cost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A95DD90-980C-58FC-E6D0-574A0DBD681D}"/>
              </a:ext>
            </a:extLst>
          </p:cNvPr>
          <p:cNvSpPr/>
          <p:nvPr/>
        </p:nvSpPr>
        <p:spPr>
          <a:xfrm rot="10800000">
            <a:off x="7222743" y="4704997"/>
            <a:ext cx="203667" cy="196765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CBBB8-678F-4268-B66E-3A1BCB51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Things to know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57C33-8BDB-4F16-81C7-A11CF4143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572" y="1548383"/>
            <a:ext cx="10292856" cy="441172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implementation plan development template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prescribed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the tool, although examples of expected activities are listed for support/reference. </a:t>
            </a:r>
          </a:p>
          <a:p>
            <a:pPr marL="742941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Inputs to the tool are meant to be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adaptable to a country’s plan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its corresponding activities.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should be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slotted into one of the nine cost categories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(mutually exclusive, collectively exhaustive - MECE). </a:t>
            </a:r>
          </a:p>
          <a:p>
            <a:pPr marL="742941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activities that are related to strengthening the health system (e.g., ANC and/or community capacity), put the activities where you think they most belong, within the cost categories. </a:t>
            </a:r>
          </a:p>
        </p:txBody>
      </p:sp>
    </p:spTree>
    <p:extLst>
      <p:ext uri="{BB962C8B-B14F-4D97-AF65-F5344CB8AC3E}">
        <p14:creationId xmlns:p14="http://schemas.microsoft.com/office/powerpoint/2010/main" val="4169062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ce0b22539e9e8354b9444a3d49e25febf"/>
  <p:tag name="THINKCELLPRESENTATIONDONOTDELETE" val="&lt;?xml version=&quot;1.0&quot; encoding=&quot;UTF-16&quot; standalone=&quot;yes&quot;?&gt;&lt;root reqver=&quot;23045&quot;&gt;&lt;version val=&quot;2518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x1ZDxVgTZOThAMLr9IFQ"/>
</p:tagLst>
</file>

<file path=ppt/theme/theme1.xml><?xml version="1.0" encoding="utf-8"?>
<a:theme xmlns:a="http://schemas.openxmlformats.org/drawingml/2006/main" name="R4D_2018">
  <a:themeElements>
    <a:clrScheme name="Custom 2">
      <a:dk1>
        <a:srgbClr val="313233"/>
      </a:dk1>
      <a:lt1>
        <a:srgbClr val="FFFFFF"/>
      </a:lt1>
      <a:dk2>
        <a:srgbClr val="313233"/>
      </a:dk2>
      <a:lt2>
        <a:srgbClr val="FFFFFF"/>
      </a:lt2>
      <a:accent1>
        <a:srgbClr val="00A6B6"/>
      </a:accent1>
      <a:accent2>
        <a:srgbClr val="05458F"/>
      </a:accent2>
      <a:accent3>
        <a:srgbClr val="572181"/>
      </a:accent3>
      <a:accent4>
        <a:srgbClr val="D6F7FE"/>
      </a:accent4>
      <a:accent5>
        <a:srgbClr val="636466"/>
      </a:accent5>
      <a:accent6>
        <a:srgbClr val="E32726"/>
      </a:accent6>
      <a:hlink>
        <a:srgbClr val="00A6B6"/>
      </a:hlink>
      <a:folHlink>
        <a:srgbClr val="0545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D-PowerPointTemplate_2018" id="{38ABAE18-0B06-4FEB-8191-ECBCD89B2A54}" vid="{635F01F4-C1D4-41C5-B1F2-1CA439193672}"/>
    </a:ext>
  </a:extLst>
</a:theme>
</file>

<file path=ppt/theme/theme2.xml><?xml version="1.0" encoding="utf-8"?>
<a:theme xmlns:a="http://schemas.openxmlformats.org/drawingml/2006/main" name="DMPAcollab theme">
  <a:themeElements>
    <a:clrScheme name="DMPAcollab template">
      <a:dk1>
        <a:srgbClr val="000000"/>
      </a:dk1>
      <a:lt1>
        <a:srgbClr val="FFFFFF"/>
      </a:lt1>
      <a:dk2>
        <a:srgbClr val="DA4400"/>
      </a:dk2>
      <a:lt2>
        <a:srgbClr val="E1962E"/>
      </a:lt2>
      <a:accent1>
        <a:srgbClr val="99C664"/>
      </a:accent1>
      <a:accent2>
        <a:srgbClr val="3BBEE3"/>
      </a:accent2>
      <a:accent3>
        <a:srgbClr val="4A92E3"/>
      </a:accent3>
      <a:accent4>
        <a:srgbClr val="2C6299"/>
      </a:accent4>
      <a:accent5>
        <a:srgbClr val="6451D6"/>
      </a:accent5>
      <a:accent6>
        <a:srgbClr val="673B8E"/>
      </a:accent6>
      <a:hlink>
        <a:srgbClr val="5555AA"/>
      </a:hlink>
      <a:folHlink>
        <a:srgbClr val="88448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H-theme-test" id="{C6B57F66-42B8-43BA-A99D-DEE0142E0154}" vid="{204D3F33-44C9-474C-9625-DDAB6CE838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D1DF2435BB006A4EB48DC2F170205CA1" ma:contentTypeVersion="22" ma:contentTypeDescription="Create a new document." ma:contentTypeScope="" ma:versionID="090b3fa858e8c0cbe773358e48c032e0">
  <xsd:schema xmlns:xsd="http://www.w3.org/2001/XMLSchema" xmlns:xs="http://www.w3.org/2001/XMLSchema" xmlns:p="http://schemas.microsoft.com/office/2006/metadata/properties" xmlns:ns2="2af4539b-39f3-4771-ac1a-16de5a20c394" xmlns:ns3="8a4156b0-7958-439d-91e2-5f40630bb380" xmlns:ns4="bd720513-8282-4551-870a-842f7ad78822" targetNamespace="http://schemas.microsoft.com/office/2006/metadata/properties" ma:root="true" ma:fieldsID="d9665cef11acf90c00a8010b01958cd7" ns2:_="" ns3:_="" ns4:_="">
    <xsd:import namespace="2af4539b-39f3-4771-ac1a-16de5a20c394"/>
    <xsd:import namespace="8a4156b0-7958-439d-91e2-5f40630bb380"/>
    <xsd:import namespace="bd720513-8282-4551-870a-842f7ad78822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8;#Communications|d8600aaf-13ee-4a11-996f-f272b3ac4916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156b0-7958-439d-91e2-5f40630bb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20513-8282-4551-870a-842f7ad78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lcf76f155ced4ddcb4097134ff3c332f xmlns="8a4156b0-7958-439d-91e2-5f40630bb3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52A039-3E7A-4CB5-91C3-EF8332E2CA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CA948-5BB3-4C46-ADA3-9A2E8A4AF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4539b-39f3-4771-ac1a-16de5a20c394"/>
    <ds:schemaRef ds:uri="8a4156b0-7958-439d-91e2-5f40630bb380"/>
    <ds:schemaRef ds:uri="bd720513-8282-4551-870a-842f7ad78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B428C0-AE86-4A8F-BFA8-A9C90F9DDFD5}">
  <ds:schemaRefs>
    <ds:schemaRef ds:uri="http://schemas.openxmlformats.org/package/2006/metadata/core-properties"/>
    <ds:schemaRef ds:uri="http://schemas.microsoft.com/office/2006/documentManagement/types"/>
    <ds:schemaRef ds:uri="8a4156b0-7958-439d-91e2-5f40630bb380"/>
    <ds:schemaRef ds:uri="bd720513-8282-4551-870a-842f7ad7882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af4539b-39f3-4771-ac1a-16de5a20c3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R4D_2018</Template>
  <TotalTime>6264</TotalTime>
  <Words>1070</Words>
  <Application>Microsoft Macintosh PowerPoint</Application>
  <PresentationFormat>Widescreen</PresentationFormat>
  <Paragraphs>122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Museo Sans 300</vt:lpstr>
      <vt:lpstr>Museo Sans 500</vt:lpstr>
      <vt:lpstr>Museo Slab 300</vt:lpstr>
      <vt:lpstr>Wingdings</vt:lpstr>
      <vt:lpstr>R4D_2018</vt:lpstr>
      <vt:lpstr>DMPAcollab theme</vt:lpstr>
      <vt:lpstr>think-cell Slide</vt:lpstr>
      <vt:lpstr>Costing MMS:  Approach, Methodology, Tool </vt:lpstr>
      <vt:lpstr>What does the costing tool do? </vt:lpstr>
      <vt:lpstr>What does the costing tool NOT do or include? </vt:lpstr>
      <vt:lpstr>The overall approach  </vt:lpstr>
      <vt:lpstr>Inputs: Target population reached (coverage) </vt:lpstr>
      <vt:lpstr>Inputs: Cost categories</vt:lpstr>
      <vt:lpstr>Inputs: Types of cost</vt:lpstr>
      <vt:lpstr>Outputs </vt:lpstr>
      <vt:lpstr>Things to know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Standard Presentation Template</dc:title>
  <dc:creator>Heather Luca</dc:creator>
  <cp:lastModifiedBy>Rajnee Singh</cp:lastModifiedBy>
  <cp:revision>155</cp:revision>
  <cp:lastPrinted>2016-09-14T03:01:26Z</cp:lastPrinted>
  <dcterms:created xsi:type="dcterms:W3CDTF">2022-01-07T23:06:34Z</dcterms:created>
  <dcterms:modified xsi:type="dcterms:W3CDTF">2024-08-22T17:59:16Z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0x010100C4C8B401AAE50B4896808F1C5415D9AD00D1DF2435BB006A4EB48DC2F170205CA1</vt:lpwstr>
  </property>
  <property fmtid="{D5CDD505-2E9C-101B-9397-08002B2CF9AE}" pid="3" name="OW-Topics">
    <vt:lpwstr>270;#Communications|d8600aaf-13ee-4a11-996f-f272b3ac4916</vt:lpwstr>
  </property>
  <property fmtid="{D5CDD505-2E9C-101B-9397-08002B2CF9AE}" pid="4" name="MediaServiceImageTags">
    <vt:lpwstr/>
  </property>
</Properties>
</file>